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6" r:id="rId1"/>
  </p:sldMasterIdLst>
  <p:notesMasterIdLst>
    <p:notesMasterId r:id="rId21"/>
  </p:notesMasterIdLst>
  <p:sldIdLst>
    <p:sldId id="256" r:id="rId2"/>
    <p:sldId id="257" r:id="rId3"/>
    <p:sldId id="281" r:id="rId4"/>
    <p:sldId id="280" r:id="rId5"/>
    <p:sldId id="278" r:id="rId6"/>
    <p:sldId id="279" r:id="rId7"/>
    <p:sldId id="258" r:id="rId8"/>
    <p:sldId id="277" r:id="rId9"/>
    <p:sldId id="259" r:id="rId10"/>
    <p:sldId id="260" r:id="rId11"/>
    <p:sldId id="263" r:id="rId12"/>
    <p:sldId id="265" r:id="rId13"/>
    <p:sldId id="268" r:id="rId14"/>
    <p:sldId id="269" r:id="rId15"/>
    <p:sldId id="282" r:id="rId16"/>
    <p:sldId id="283" r:id="rId17"/>
    <p:sldId id="284" r:id="rId18"/>
    <p:sldId id="285" r:id="rId19"/>
    <p:sldId id="286" r:id="rId20"/>
  </p:sldIdLst>
  <p:sldSz cx="12192000" cy="6858000"/>
  <p:notesSz cx="6858000" cy="9144000"/>
  <p:embeddedFontLst>
    <p:embeddedFont>
      <p:font typeface="Arial Narrow" panose="020B060602020203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EB Garamond" panose="00000500000000000000" pitchFamily="2" charset="0"/>
      <p:regular r:id="rId32"/>
      <p:bold r:id="rId33"/>
      <p:italic r:id="rId34"/>
      <p:boldItalic r:id="rId35"/>
    </p:embeddedFont>
    <p:embeddedFont>
      <p:font typeface="Gill Sans MT" panose="020B0502020104020203" pitchFamily="34" charset="0"/>
      <p:regular r:id="rId36"/>
      <p:bold r:id="rId37"/>
      <p:italic r:id="rId38"/>
      <p:boldItalic r:id="rId39"/>
    </p:embeddedFont>
    <p:embeddedFont>
      <p:font typeface="Verdana" panose="020B0604030504040204" pitchFamily="34" charset="0"/>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jt2aU5sXwJXpKIHzGeoq/+BUMI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91A533-1607-4B01-80A6-8FD4E11E7B9D}">
  <a:tblStyle styleId="{6791A533-1607-4B01-80A6-8FD4E11E7B9D}"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3" d="100"/>
          <a:sy n="83" d="100"/>
        </p:scale>
        <p:origin x="77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ECEB10-98A5-43DE-92DC-4802BFAD522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43DACE91-E813-4E18-8E4B-81B0185F6C06}">
      <dgm:prSet phldrT="[Text]"/>
      <dgm:spPr/>
      <dgm:t>
        <a:bodyPr/>
        <a:lstStyle/>
        <a:p>
          <a:r>
            <a:rPr lang="en-US" dirty="0"/>
            <a:t>Texture Analysis</a:t>
          </a:r>
          <a:endParaRPr lang="en-IN" dirty="0"/>
        </a:p>
      </dgm:t>
    </dgm:pt>
    <dgm:pt modelId="{9EC38CC1-CA9A-4832-8F9F-C43040DFBCA4}" type="parTrans" cxnId="{A1460498-E0B8-40AD-A2EB-25D5C1651647}">
      <dgm:prSet/>
      <dgm:spPr/>
      <dgm:t>
        <a:bodyPr/>
        <a:lstStyle/>
        <a:p>
          <a:endParaRPr lang="en-IN"/>
        </a:p>
      </dgm:t>
    </dgm:pt>
    <dgm:pt modelId="{A538F3BC-F7BD-4E99-91ED-BAFF511521FC}" type="sibTrans" cxnId="{A1460498-E0B8-40AD-A2EB-25D5C1651647}">
      <dgm:prSet/>
      <dgm:spPr/>
      <dgm:t>
        <a:bodyPr/>
        <a:lstStyle/>
        <a:p>
          <a:endParaRPr lang="en-IN"/>
        </a:p>
      </dgm:t>
    </dgm:pt>
    <dgm:pt modelId="{438953B2-4BB4-45C7-ADAB-A745255A0BF5}" type="asst">
      <dgm:prSet phldrT="[Text]"/>
      <dgm:spPr/>
      <dgm:t>
        <a:bodyPr/>
        <a:lstStyle/>
        <a:p>
          <a:r>
            <a:rPr lang="en-US" dirty="0"/>
            <a:t>Texture Segmentation</a:t>
          </a:r>
          <a:endParaRPr lang="en-IN" dirty="0"/>
        </a:p>
      </dgm:t>
    </dgm:pt>
    <dgm:pt modelId="{2264BEE0-8340-479D-B02F-5C0D3DA1810C}" type="parTrans" cxnId="{30B3A54D-6E1C-4758-93FF-7613F788ADD5}">
      <dgm:prSet/>
      <dgm:spPr/>
      <dgm:t>
        <a:bodyPr/>
        <a:lstStyle/>
        <a:p>
          <a:endParaRPr lang="en-IN"/>
        </a:p>
      </dgm:t>
    </dgm:pt>
    <dgm:pt modelId="{CCCA5470-5EB4-4CBC-A5D2-D1CD411C74E8}" type="sibTrans" cxnId="{30B3A54D-6E1C-4758-93FF-7613F788ADD5}">
      <dgm:prSet/>
      <dgm:spPr/>
      <dgm:t>
        <a:bodyPr/>
        <a:lstStyle/>
        <a:p>
          <a:endParaRPr lang="en-IN"/>
        </a:p>
      </dgm:t>
    </dgm:pt>
    <dgm:pt modelId="{555A3A83-9969-478A-81E6-805A4EC415BC}">
      <dgm:prSet phldrT="[Text]"/>
      <dgm:spPr/>
      <dgm:t>
        <a:bodyPr/>
        <a:lstStyle/>
        <a:p>
          <a:r>
            <a:rPr lang="en-US" dirty="0"/>
            <a:t>Texture </a:t>
          </a:r>
          <a:r>
            <a:rPr lang="en-US" dirty="0" err="1"/>
            <a:t>Claasification</a:t>
          </a:r>
          <a:endParaRPr lang="en-IN" dirty="0"/>
        </a:p>
      </dgm:t>
    </dgm:pt>
    <dgm:pt modelId="{53E391A6-8884-43E8-8607-22D175AAD3CB}" type="parTrans" cxnId="{6505B858-E400-448D-9355-12F153380DC3}">
      <dgm:prSet/>
      <dgm:spPr/>
      <dgm:t>
        <a:bodyPr/>
        <a:lstStyle/>
        <a:p>
          <a:endParaRPr lang="en-IN"/>
        </a:p>
      </dgm:t>
    </dgm:pt>
    <dgm:pt modelId="{2AEB08F0-EAD6-471F-BE06-65E65C9E8FE7}" type="sibTrans" cxnId="{6505B858-E400-448D-9355-12F153380DC3}">
      <dgm:prSet/>
      <dgm:spPr/>
      <dgm:t>
        <a:bodyPr/>
        <a:lstStyle/>
        <a:p>
          <a:endParaRPr lang="en-IN"/>
        </a:p>
      </dgm:t>
    </dgm:pt>
    <dgm:pt modelId="{52121C0F-83B7-47B0-AE71-96F1BA93DF11}">
      <dgm:prSet phldrT="[Text]"/>
      <dgm:spPr/>
      <dgm:t>
        <a:bodyPr/>
        <a:lstStyle/>
        <a:p>
          <a:r>
            <a:rPr lang="en-US" dirty="0"/>
            <a:t>Texture Shape</a:t>
          </a:r>
          <a:endParaRPr lang="en-IN" dirty="0"/>
        </a:p>
      </dgm:t>
    </dgm:pt>
    <dgm:pt modelId="{290E7576-8087-45E5-B507-6E05A573280D}" type="parTrans" cxnId="{95C8D071-FC8F-4627-BDCA-5018D6CACA44}">
      <dgm:prSet/>
      <dgm:spPr/>
      <dgm:t>
        <a:bodyPr/>
        <a:lstStyle/>
        <a:p>
          <a:endParaRPr lang="en-IN"/>
        </a:p>
      </dgm:t>
    </dgm:pt>
    <dgm:pt modelId="{12713E19-6701-4F55-81E8-EC40B77E4D71}" type="sibTrans" cxnId="{95C8D071-FC8F-4627-BDCA-5018D6CACA44}">
      <dgm:prSet/>
      <dgm:spPr/>
      <dgm:t>
        <a:bodyPr/>
        <a:lstStyle/>
        <a:p>
          <a:endParaRPr lang="en-IN"/>
        </a:p>
      </dgm:t>
    </dgm:pt>
    <dgm:pt modelId="{8931F7D1-8529-4707-BA47-EEF7CD88A803}" type="asst">
      <dgm:prSet phldrT="[Text]"/>
      <dgm:spPr/>
      <dgm:t>
        <a:bodyPr/>
        <a:lstStyle/>
        <a:p>
          <a:r>
            <a:rPr lang="en-US" dirty="0"/>
            <a:t>Texture Synthesis</a:t>
          </a:r>
          <a:endParaRPr lang="en-IN" dirty="0"/>
        </a:p>
      </dgm:t>
    </dgm:pt>
    <dgm:pt modelId="{6104839C-07F0-415D-A02D-B9020024075E}" type="parTrans" cxnId="{2360B147-6FC9-4ABC-BD27-F609D176406B}">
      <dgm:prSet/>
      <dgm:spPr/>
      <dgm:t>
        <a:bodyPr/>
        <a:lstStyle/>
        <a:p>
          <a:endParaRPr lang="en-IN"/>
        </a:p>
      </dgm:t>
    </dgm:pt>
    <dgm:pt modelId="{DF402949-C523-4389-8383-273BDE4E1CBD}" type="sibTrans" cxnId="{2360B147-6FC9-4ABC-BD27-F609D176406B}">
      <dgm:prSet/>
      <dgm:spPr/>
      <dgm:t>
        <a:bodyPr/>
        <a:lstStyle/>
        <a:p>
          <a:endParaRPr lang="en-IN"/>
        </a:p>
      </dgm:t>
    </dgm:pt>
    <dgm:pt modelId="{7C2FC08B-2F25-456D-BCF1-81C05C65094A}">
      <dgm:prSet phldrT="[Text]"/>
      <dgm:spPr/>
      <dgm:t>
        <a:bodyPr/>
        <a:lstStyle/>
        <a:p>
          <a:r>
            <a:rPr lang="en-US" dirty="0"/>
            <a:t>Statistical Methods</a:t>
          </a:r>
          <a:endParaRPr lang="en-IN" dirty="0"/>
        </a:p>
      </dgm:t>
    </dgm:pt>
    <dgm:pt modelId="{A447F5CF-1348-47E6-860D-32C5EC45CB14}" type="parTrans" cxnId="{676DD6C5-C2E2-4AA0-909A-8E0E4BD56D32}">
      <dgm:prSet/>
      <dgm:spPr/>
      <dgm:t>
        <a:bodyPr/>
        <a:lstStyle/>
        <a:p>
          <a:endParaRPr lang="en-IN"/>
        </a:p>
      </dgm:t>
    </dgm:pt>
    <dgm:pt modelId="{48AA7106-E354-47C3-B9ED-EAABFFF55E70}" type="sibTrans" cxnId="{676DD6C5-C2E2-4AA0-909A-8E0E4BD56D32}">
      <dgm:prSet/>
      <dgm:spPr/>
      <dgm:t>
        <a:bodyPr/>
        <a:lstStyle/>
        <a:p>
          <a:endParaRPr lang="en-IN"/>
        </a:p>
      </dgm:t>
    </dgm:pt>
    <dgm:pt modelId="{E0D295B1-9077-468E-AF04-854E5C0F4167}">
      <dgm:prSet/>
      <dgm:spPr/>
      <dgm:t>
        <a:bodyPr/>
        <a:lstStyle/>
        <a:p>
          <a:r>
            <a:rPr lang="en-US" dirty="0"/>
            <a:t>Mode based Methods</a:t>
          </a:r>
          <a:endParaRPr lang="en-IN" dirty="0"/>
        </a:p>
      </dgm:t>
    </dgm:pt>
    <dgm:pt modelId="{04527DEC-3EB7-4863-820D-D138BFB7E21F}" type="parTrans" cxnId="{4F8E94D3-9FC2-4A04-B59E-8669A55C6D20}">
      <dgm:prSet/>
      <dgm:spPr/>
      <dgm:t>
        <a:bodyPr/>
        <a:lstStyle/>
        <a:p>
          <a:endParaRPr lang="en-IN"/>
        </a:p>
      </dgm:t>
    </dgm:pt>
    <dgm:pt modelId="{A55F37C4-F8EC-4719-AE58-F5138D6D1DFB}" type="sibTrans" cxnId="{4F8E94D3-9FC2-4A04-B59E-8669A55C6D20}">
      <dgm:prSet/>
      <dgm:spPr/>
      <dgm:t>
        <a:bodyPr/>
        <a:lstStyle/>
        <a:p>
          <a:endParaRPr lang="en-IN"/>
        </a:p>
      </dgm:t>
    </dgm:pt>
    <dgm:pt modelId="{91E2B881-F7E2-465B-B373-686EE032E71E}">
      <dgm:prSet/>
      <dgm:spPr/>
      <dgm:t>
        <a:bodyPr/>
        <a:lstStyle/>
        <a:p>
          <a:r>
            <a:rPr lang="en-US" dirty="0"/>
            <a:t>Structural Methods</a:t>
          </a:r>
          <a:endParaRPr lang="en-IN" dirty="0"/>
        </a:p>
      </dgm:t>
    </dgm:pt>
    <dgm:pt modelId="{D09DD90D-6ACB-44BD-9F8A-1972E63DB26F}" type="parTrans" cxnId="{F9FBE1C3-A2C5-4C3C-BC75-7010D0057882}">
      <dgm:prSet/>
      <dgm:spPr/>
      <dgm:t>
        <a:bodyPr/>
        <a:lstStyle/>
        <a:p>
          <a:endParaRPr lang="en-IN"/>
        </a:p>
      </dgm:t>
    </dgm:pt>
    <dgm:pt modelId="{583E8035-3371-467D-95DB-E8E6CB2B8703}" type="sibTrans" cxnId="{F9FBE1C3-A2C5-4C3C-BC75-7010D0057882}">
      <dgm:prSet/>
      <dgm:spPr/>
      <dgm:t>
        <a:bodyPr/>
        <a:lstStyle/>
        <a:p>
          <a:endParaRPr lang="en-IN"/>
        </a:p>
      </dgm:t>
    </dgm:pt>
    <dgm:pt modelId="{CBA8F838-2197-4FD7-B7EE-692A44C96996}">
      <dgm:prSet/>
      <dgm:spPr/>
      <dgm:t>
        <a:bodyPr/>
        <a:lstStyle/>
        <a:p>
          <a:r>
            <a:rPr lang="en-US" dirty="0"/>
            <a:t>Transform based </a:t>
          </a:r>
          <a:r>
            <a:rPr lang="en-US" dirty="0" err="1"/>
            <a:t>methids</a:t>
          </a:r>
          <a:endParaRPr lang="en-IN" dirty="0"/>
        </a:p>
      </dgm:t>
    </dgm:pt>
    <dgm:pt modelId="{5E623A02-A6D5-4B25-BB98-D776BAF6110E}" type="parTrans" cxnId="{0E8A31E7-C5FA-4134-852E-4F7362DC29D9}">
      <dgm:prSet/>
      <dgm:spPr/>
      <dgm:t>
        <a:bodyPr/>
        <a:lstStyle/>
        <a:p>
          <a:endParaRPr lang="en-IN"/>
        </a:p>
      </dgm:t>
    </dgm:pt>
    <dgm:pt modelId="{A16807CB-3874-42DD-A2D1-ED1C6FE2108A}" type="sibTrans" cxnId="{0E8A31E7-C5FA-4134-852E-4F7362DC29D9}">
      <dgm:prSet/>
      <dgm:spPr/>
      <dgm:t>
        <a:bodyPr/>
        <a:lstStyle/>
        <a:p>
          <a:endParaRPr lang="en-IN"/>
        </a:p>
      </dgm:t>
    </dgm:pt>
    <dgm:pt modelId="{DFBC9679-C120-4F8F-B456-A2E40F640075}" type="pres">
      <dgm:prSet presAssocID="{9DECEB10-98A5-43DE-92DC-4802BFAD5228}" presName="hierChild1" presStyleCnt="0">
        <dgm:presLayoutVars>
          <dgm:orgChart val="1"/>
          <dgm:chPref val="1"/>
          <dgm:dir/>
          <dgm:animOne val="branch"/>
          <dgm:animLvl val="lvl"/>
          <dgm:resizeHandles/>
        </dgm:presLayoutVars>
      </dgm:prSet>
      <dgm:spPr/>
    </dgm:pt>
    <dgm:pt modelId="{0284A9E1-15A5-407B-87E6-57D1E5CDDE33}" type="pres">
      <dgm:prSet presAssocID="{43DACE91-E813-4E18-8E4B-81B0185F6C06}" presName="hierRoot1" presStyleCnt="0">
        <dgm:presLayoutVars>
          <dgm:hierBranch val="init"/>
        </dgm:presLayoutVars>
      </dgm:prSet>
      <dgm:spPr/>
    </dgm:pt>
    <dgm:pt modelId="{9DF055BD-4245-453E-9F3C-5ABF36B176A8}" type="pres">
      <dgm:prSet presAssocID="{43DACE91-E813-4E18-8E4B-81B0185F6C06}" presName="rootComposite1" presStyleCnt="0"/>
      <dgm:spPr/>
    </dgm:pt>
    <dgm:pt modelId="{06B10C54-D274-4D29-A506-A5A7756AB573}" type="pres">
      <dgm:prSet presAssocID="{43DACE91-E813-4E18-8E4B-81B0185F6C06}" presName="rootText1" presStyleLbl="node0" presStyleIdx="0" presStyleCnt="1">
        <dgm:presLayoutVars>
          <dgm:chPref val="3"/>
        </dgm:presLayoutVars>
      </dgm:prSet>
      <dgm:spPr/>
    </dgm:pt>
    <dgm:pt modelId="{0595949E-B8E1-43FE-8D6D-F420BF648FA7}" type="pres">
      <dgm:prSet presAssocID="{43DACE91-E813-4E18-8E4B-81B0185F6C06}" presName="rootConnector1" presStyleLbl="node1" presStyleIdx="0" presStyleCnt="0"/>
      <dgm:spPr/>
    </dgm:pt>
    <dgm:pt modelId="{7DDCDFE5-DDC6-4794-BB61-292AE30B0790}" type="pres">
      <dgm:prSet presAssocID="{43DACE91-E813-4E18-8E4B-81B0185F6C06}" presName="hierChild2" presStyleCnt="0"/>
      <dgm:spPr/>
    </dgm:pt>
    <dgm:pt modelId="{9FEFE42F-2FCD-40F8-A3A8-6CADBFB43518}" type="pres">
      <dgm:prSet presAssocID="{53E391A6-8884-43E8-8607-22D175AAD3CB}" presName="Name37" presStyleLbl="parChTrans1D2" presStyleIdx="0" presStyleCnt="4"/>
      <dgm:spPr/>
    </dgm:pt>
    <dgm:pt modelId="{745F1C54-8FFC-4213-A00F-833A98026614}" type="pres">
      <dgm:prSet presAssocID="{555A3A83-9969-478A-81E6-805A4EC415BC}" presName="hierRoot2" presStyleCnt="0">
        <dgm:presLayoutVars>
          <dgm:hierBranch val="init"/>
        </dgm:presLayoutVars>
      </dgm:prSet>
      <dgm:spPr/>
    </dgm:pt>
    <dgm:pt modelId="{43724214-9927-499F-8E61-01BF8E5BE5A7}" type="pres">
      <dgm:prSet presAssocID="{555A3A83-9969-478A-81E6-805A4EC415BC}" presName="rootComposite" presStyleCnt="0"/>
      <dgm:spPr/>
    </dgm:pt>
    <dgm:pt modelId="{B93B295A-9BF4-4A38-9BA8-F66151932AD0}" type="pres">
      <dgm:prSet presAssocID="{555A3A83-9969-478A-81E6-805A4EC415BC}" presName="rootText" presStyleLbl="node2" presStyleIdx="0" presStyleCnt="2">
        <dgm:presLayoutVars>
          <dgm:chPref val="3"/>
        </dgm:presLayoutVars>
      </dgm:prSet>
      <dgm:spPr/>
    </dgm:pt>
    <dgm:pt modelId="{33EA7743-F5FC-4F83-A23C-206F96C7691E}" type="pres">
      <dgm:prSet presAssocID="{555A3A83-9969-478A-81E6-805A4EC415BC}" presName="rootConnector" presStyleLbl="node2" presStyleIdx="0" presStyleCnt="2"/>
      <dgm:spPr/>
    </dgm:pt>
    <dgm:pt modelId="{B0CF07F1-BAA1-4E0A-9DEE-F6C873B1547D}" type="pres">
      <dgm:prSet presAssocID="{555A3A83-9969-478A-81E6-805A4EC415BC}" presName="hierChild4" presStyleCnt="0"/>
      <dgm:spPr/>
    </dgm:pt>
    <dgm:pt modelId="{A90CFDBD-6684-4634-8BAE-610A6A434C96}" type="pres">
      <dgm:prSet presAssocID="{A447F5CF-1348-47E6-860D-32C5EC45CB14}" presName="Name37" presStyleLbl="parChTrans1D3" presStyleIdx="0" presStyleCnt="2"/>
      <dgm:spPr/>
    </dgm:pt>
    <dgm:pt modelId="{E7A95413-3084-4F80-A810-DBFF3662C371}" type="pres">
      <dgm:prSet presAssocID="{7C2FC08B-2F25-456D-BCF1-81C05C65094A}" presName="hierRoot2" presStyleCnt="0">
        <dgm:presLayoutVars>
          <dgm:hierBranch val="init"/>
        </dgm:presLayoutVars>
      </dgm:prSet>
      <dgm:spPr/>
    </dgm:pt>
    <dgm:pt modelId="{7ECA0E59-AEC9-46DE-B3A0-4B9CD53158B8}" type="pres">
      <dgm:prSet presAssocID="{7C2FC08B-2F25-456D-BCF1-81C05C65094A}" presName="rootComposite" presStyleCnt="0"/>
      <dgm:spPr/>
    </dgm:pt>
    <dgm:pt modelId="{0330BAED-A1D7-4B3D-B7DB-1A6D18FC9701}" type="pres">
      <dgm:prSet presAssocID="{7C2FC08B-2F25-456D-BCF1-81C05C65094A}" presName="rootText" presStyleLbl="node3" presStyleIdx="0" presStyleCnt="2">
        <dgm:presLayoutVars>
          <dgm:chPref val="3"/>
        </dgm:presLayoutVars>
      </dgm:prSet>
      <dgm:spPr/>
    </dgm:pt>
    <dgm:pt modelId="{36B5EEE1-0E45-429B-A884-19758FAC8BB1}" type="pres">
      <dgm:prSet presAssocID="{7C2FC08B-2F25-456D-BCF1-81C05C65094A}" presName="rootConnector" presStyleLbl="node3" presStyleIdx="0" presStyleCnt="2"/>
      <dgm:spPr/>
    </dgm:pt>
    <dgm:pt modelId="{F9CC75EA-7CB5-443C-B1DB-B8FC724C74B8}" type="pres">
      <dgm:prSet presAssocID="{7C2FC08B-2F25-456D-BCF1-81C05C65094A}" presName="hierChild4" presStyleCnt="0"/>
      <dgm:spPr/>
    </dgm:pt>
    <dgm:pt modelId="{AEDA8802-69B0-454A-831A-66460594645F}" type="pres">
      <dgm:prSet presAssocID="{D09DD90D-6ACB-44BD-9F8A-1972E63DB26F}" presName="Name37" presStyleLbl="parChTrans1D4" presStyleIdx="0" presStyleCnt="2"/>
      <dgm:spPr/>
    </dgm:pt>
    <dgm:pt modelId="{84B5EFA6-3EC3-43D1-A109-79BC462190E0}" type="pres">
      <dgm:prSet presAssocID="{91E2B881-F7E2-465B-B373-686EE032E71E}" presName="hierRoot2" presStyleCnt="0">
        <dgm:presLayoutVars>
          <dgm:hierBranch val="init"/>
        </dgm:presLayoutVars>
      </dgm:prSet>
      <dgm:spPr/>
    </dgm:pt>
    <dgm:pt modelId="{B60C9AFA-ADCE-46B7-B351-FE8ED5BE1FDB}" type="pres">
      <dgm:prSet presAssocID="{91E2B881-F7E2-465B-B373-686EE032E71E}" presName="rootComposite" presStyleCnt="0"/>
      <dgm:spPr/>
    </dgm:pt>
    <dgm:pt modelId="{C76B3458-E69D-4360-830C-520162CA9BF3}" type="pres">
      <dgm:prSet presAssocID="{91E2B881-F7E2-465B-B373-686EE032E71E}" presName="rootText" presStyleLbl="node4" presStyleIdx="0" presStyleCnt="2" custLinFactNeighborX="-17519" custLinFactNeighborY="-12188">
        <dgm:presLayoutVars>
          <dgm:chPref val="3"/>
        </dgm:presLayoutVars>
      </dgm:prSet>
      <dgm:spPr/>
    </dgm:pt>
    <dgm:pt modelId="{6862D1D0-CFC3-418F-A0F3-86440C95CBB5}" type="pres">
      <dgm:prSet presAssocID="{91E2B881-F7E2-465B-B373-686EE032E71E}" presName="rootConnector" presStyleLbl="node4" presStyleIdx="0" presStyleCnt="2"/>
      <dgm:spPr/>
    </dgm:pt>
    <dgm:pt modelId="{99C81136-157A-45F8-A4AC-889F9BD0F921}" type="pres">
      <dgm:prSet presAssocID="{91E2B881-F7E2-465B-B373-686EE032E71E}" presName="hierChild4" presStyleCnt="0"/>
      <dgm:spPr/>
    </dgm:pt>
    <dgm:pt modelId="{E994826A-E689-4945-ABE9-86CEF99D5E7B}" type="pres">
      <dgm:prSet presAssocID="{91E2B881-F7E2-465B-B373-686EE032E71E}" presName="hierChild5" presStyleCnt="0"/>
      <dgm:spPr/>
    </dgm:pt>
    <dgm:pt modelId="{0692F534-1406-4D46-A472-301774AC70CC}" type="pres">
      <dgm:prSet presAssocID="{7C2FC08B-2F25-456D-BCF1-81C05C65094A}" presName="hierChild5" presStyleCnt="0"/>
      <dgm:spPr/>
    </dgm:pt>
    <dgm:pt modelId="{397BF316-0F02-481B-B202-BAD3E3849686}" type="pres">
      <dgm:prSet presAssocID="{04527DEC-3EB7-4863-820D-D138BFB7E21F}" presName="Name37" presStyleLbl="parChTrans1D3" presStyleIdx="1" presStyleCnt="2"/>
      <dgm:spPr/>
    </dgm:pt>
    <dgm:pt modelId="{072306C7-A1D5-49F8-805D-FF8F89BAFC52}" type="pres">
      <dgm:prSet presAssocID="{E0D295B1-9077-468E-AF04-854E5C0F4167}" presName="hierRoot2" presStyleCnt="0">
        <dgm:presLayoutVars>
          <dgm:hierBranch val="init"/>
        </dgm:presLayoutVars>
      </dgm:prSet>
      <dgm:spPr/>
    </dgm:pt>
    <dgm:pt modelId="{3551D4AD-F86A-4162-A5E8-9A981B7CFFF7}" type="pres">
      <dgm:prSet presAssocID="{E0D295B1-9077-468E-AF04-854E5C0F4167}" presName="rootComposite" presStyleCnt="0"/>
      <dgm:spPr/>
    </dgm:pt>
    <dgm:pt modelId="{56752D23-A4E5-46E0-8EEE-0BE7C1B0DCE2}" type="pres">
      <dgm:prSet presAssocID="{E0D295B1-9077-468E-AF04-854E5C0F4167}" presName="rootText" presStyleLbl="node3" presStyleIdx="1" presStyleCnt="2" custLinFactNeighborX="88339" custLinFactNeighborY="15084">
        <dgm:presLayoutVars>
          <dgm:chPref val="3"/>
        </dgm:presLayoutVars>
      </dgm:prSet>
      <dgm:spPr/>
    </dgm:pt>
    <dgm:pt modelId="{E9EA094E-DF87-4C91-ACF8-489142D1CDC1}" type="pres">
      <dgm:prSet presAssocID="{E0D295B1-9077-468E-AF04-854E5C0F4167}" presName="rootConnector" presStyleLbl="node3" presStyleIdx="1" presStyleCnt="2"/>
      <dgm:spPr/>
    </dgm:pt>
    <dgm:pt modelId="{7B422718-7792-46BF-AC34-B899C9729B50}" type="pres">
      <dgm:prSet presAssocID="{E0D295B1-9077-468E-AF04-854E5C0F4167}" presName="hierChild4" presStyleCnt="0"/>
      <dgm:spPr/>
    </dgm:pt>
    <dgm:pt modelId="{BEACA951-68F3-402A-998C-D3BDC82C993F}" type="pres">
      <dgm:prSet presAssocID="{5E623A02-A6D5-4B25-BB98-D776BAF6110E}" presName="Name37" presStyleLbl="parChTrans1D4" presStyleIdx="1" presStyleCnt="2"/>
      <dgm:spPr/>
    </dgm:pt>
    <dgm:pt modelId="{8247666C-F625-4B1C-B640-C2255F318ADE}" type="pres">
      <dgm:prSet presAssocID="{CBA8F838-2197-4FD7-B7EE-692A44C96996}" presName="hierRoot2" presStyleCnt="0">
        <dgm:presLayoutVars>
          <dgm:hierBranch val="init"/>
        </dgm:presLayoutVars>
      </dgm:prSet>
      <dgm:spPr/>
    </dgm:pt>
    <dgm:pt modelId="{4B8D1D1E-63A0-4562-AA77-EC653933EAE8}" type="pres">
      <dgm:prSet presAssocID="{CBA8F838-2197-4FD7-B7EE-692A44C96996}" presName="rootComposite" presStyleCnt="0"/>
      <dgm:spPr/>
    </dgm:pt>
    <dgm:pt modelId="{B344E9A2-5228-4352-AB30-DF2D443A2C8E}" type="pres">
      <dgm:prSet presAssocID="{CBA8F838-2197-4FD7-B7EE-692A44C96996}" presName="rootText" presStyleLbl="node4" presStyleIdx="1" presStyleCnt="2">
        <dgm:presLayoutVars>
          <dgm:chPref val="3"/>
        </dgm:presLayoutVars>
      </dgm:prSet>
      <dgm:spPr/>
    </dgm:pt>
    <dgm:pt modelId="{4CC6FD17-9D20-43AD-933C-949B60DF3F88}" type="pres">
      <dgm:prSet presAssocID="{CBA8F838-2197-4FD7-B7EE-692A44C96996}" presName="rootConnector" presStyleLbl="node4" presStyleIdx="1" presStyleCnt="2"/>
      <dgm:spPr/>
    </dgm:pt>
    <dgm:pt modelId="{D651F639-9110-4552-9BDC-F28B828E19CD}" type="pres">
      <dgm:prSet presAssocID="{CBA8F838-2197-4FD7-B7EE-692A44C96996}" presName="hierChild4" presStyleCnt="0"/>
      <dgm:spPr/>
    </dgm:pt>
    <dgm:pt modelId="{39038CD9-0F4F-4389-AF7C-8720D1EED2DD}" type="pres">
      <dgm:prSet presAssocID="{CBA8F838-2197-4FD7-B7EE-692A44C96996}" presName="hierChild5" presStyleCnt="0"/>
      <dgm:spPr/>
    </dgm:pt>
    <dgm:pt modelId="{AE52572C-CE0C-42E1-835C-711ECD1857CD}" type="pres">
      <dgm:prSet presAssocID="{E0D295B1-9077-468E-AF04-854E5C0F4167}" presName="hierChild5" presStyleCnt="0"/>
      <dgm:spPr/>
    </dgm:pt>
    <dgm:pt modelId="{984BA44F-7F48-46F6-BA3D-5F29339533AF}" type="pres">
      <dgm:prSet presAssocID="{555A3A83-9969-478A-81E6-805A4EC415BC}" presName="hierChild5" presStyleCnt="0"/>
      <dgm:spPr/>
    </dgm:pt>
    <dgm:pt modelId="{6E75B4AE-120C-4A42-9A86-46B46EBDDA27}" type="pres">
      <dgm:prSet presAssocID="{290E7576-8087-45E5-B507-6E05A573280D}" presName="Name37" presStyleLbl="parChTrans1D2" presStyleIdx="1" presStyleCnt="4"/>
      <dgm:spPr/>
    </dgm:pt>
    <dgm:pt modelId="{933D0624-D98D-4072-AD62-FE9D1B1AD262}" type="pres">
      <dgm:prSet presAssocID="{52121C0F-83B7-47B0-AE71-96F1BA93DF11}" presName="hierRoot2" presStyleCnt="0">
        <dgm:presLayoutVars>
          <dgm:hierBranch val="init"/>
        </dgm:presLayoutVars>
      </dgm:prSet>
      <dgm:spPr/>
    </dgm:pt>
    <dgm:pt modelId="{1CFFB52E-FA12-44FB-BC9C-4AE992B232A6}" type="pres">
      <dgm:prSet presAssocID="{52121C0F-83B7-47B0-AE71-96F1BA93DF11}" presName="rootComposite" presStyleCnt="0"/>
      <dgm:spPr/>
    </dgm:pt>
    <dgm:pt modelId="{6BFE7CB1-7BDB-49E3-B8CB-EE0CEF2B1792}" type="pres">
      <dgm:prSet presAssocID="{52121C0F-83B7-47B0-AE71-96F1BA93DF11}" presName="rootText" presStyleLbl="node2" presStyleIdx="1" presStyleCnt="2">
        <dgm:presLayoutVars>
          <dgm:chPref val="3"/>
        </dgm:presLayoutVars>
      </dgm:prSet>
      <dgm:spPr/>
    </dgm:pt>
    <dgm:pt modelId="{682752C1-F7F1-4E4B-9BC7-3031C770DE32}" type="pres">
      <dgm:prSet presAssocID="{52121C0F-83B7-47B0-AE71-96F1BA93DF11}" presName="rootConnector" presStyleLbl="node2" presStyleIdx="1" presStyleCnt="2"/>
      <dgm:spPr/>
    </dgm:pt>
    <dgm:pt modelId="{D8C329CF-8BAF-4ED5-8D10-2DAE8DC3D674}" type="pres">
      <dgm:prSet presAssocID="{52121C0F-83B7-47B0-AE71-96F1BA93DF11}" presName="hierChild4" presStyleCnt="0"/>
      <dgm:spPr/>
    </dgm:pt>
    <dgm:pt modelId="{6D48968D-6D8A-445D-8230-86C68DE65827}" type="pres">
      <dgm:prSet presAssocID="{52121C0F-83B7-47B0-AE71-96F1BA93DF11}" presName="hierChild5" presStyleCnt="0"/>
      <dgm:spPr/>
    </dgm:pt>
    <dgm:pt modelId="{CE79899C-44C2-4F72-B009-0B41F093A9EC}" type="pres">
      <dgm:prSet presAssocID="{43DACE91-E813-4E18-8E4B-81B0185F6C06}" presName="hierChild3" presStyleCnt="0"/>
      <dgm:spPr/>
    </dgm:pt>
    <dgm:pt modelId="{C2C6558F-6007-4046-B97A-07468941F503}" type="pres">
      <dgm:prSet presAssocID="{2264BEE0-8340-479D-B02F-5C0D3DA1810C}" presName="Name111" presStyleLbl="parChTrans1D2" presStyleIdx="2" presStyleCnt="4"/>
      <dgm:spPr/>
    </dgm:pt>
    <dgm:pt modelId="{DA74647A-55FD-4349-A4BA-B17DE51FE808}" type="pres">
      <dgm:prSet presAssocID="{438953B2-4BB4-45C7-ADAB-A745255A0BF5}" presName="hierRoot3" presStyleCnt="0">
        <dgm:presLayoutVars>
          <dgm:hierBranch val="init"/>
        </dgm:presLayoutVars>
      </dgm:prSet>
      <dgm:spPr/>
    </dgm:pt>
    <dgm:pt modelId="{B257CD32-E078-49F6-8B7E-1A79ACB6E114}" type="pres">
      <dgm:prSet presAssocID="{438953B2-4BB4-45C7-ADAB-A745255A0BF5}" presName="rootComposite3" presStyleCnt="0"/>
      <dgm:spPr/>
    </dgm:pt>
    <dgm:pt modelId="{651BD38A-F89C-43AA-9C7E-E687719F8B8C}" type="pres">
      <dgm:prSet presAssocID="{438953B2-4BB4-45C7-ADAB-A745255A0BF5}" presName="rootText3" presStyleLbl="asst1" presStyleIdx="0" presStyleCnt="2">
        <dgm:presLayoutVars>
          <dgm:chPref val="3"/>
        </dgm:presLayoutVars>
      </dgm:prSet>
      <dgm:spPr/>
    </dgm:pt>
    <dgm:pt modelId="{974A0B14-40FD-4D97-B0A5-DBD6AB37025D}" type="pres">
      <dgm:prSet presAssocID="{438953B2-4BB4-45C7-ADAB-A745255A0BF5}" presName="rootConnector3" presStyleLbl="asst1" presStyleIdx="0" presStyleCnt="2"/>
      <dgm:spPr/>
    </dgm:pt>
    <dgm:pt modelId="{BF42F82D-1F18-4F8B-A302-AED4D17773B9}" type="pres">
      <dgm:prSet presAssocID="{438953B2-4BB4-45C7-ADAB-A745255A0BF5}" presName="hierChild6" presStyleCnt="0"/>
      <dgm:spPr/>
    </dgm:pt>
    <dgm:pt modelId="{A433EC33-C20E-44A6-A84E-49DA113719C4}" type="pres">
      <dgm:prSet presAssocID="{438953B2-4BB4-45C7-ADAB-A745255A0BF5}" presName="hierChild7" presStyleCnt="0"/>
      <dgm:spPr/>
    </dgm:pt>
    <dgm:pt modelId="{025F03E8-6197-4203-9402-9A93BC69938B}" type="pres">
      <dgm:prSet presAssocID="{6104839C-07F0-415D-A02D-B9020024075E}" presName="Name111" presStyleLbl="parChTrans1D2" presStyleIdx="3" presStyleCnt="4"/>
      <dgm:spPr/>
    </dgm:pt>
    <dgm:pt modelId="{AD7A18DA-B58C-4475-B652-3F6AED4BBF59}" type="pres">
      <dgm:prSet presAssocID="{8931F7D1-8529-4707-BA47-EEF7CD88A803}" presName="hierRoot3" presStyleCnt="0">
        <dgm:presLayoutVars>
          <dgm:hierBranch val="init"/>
        </dgm:presLayoutVars>
      </dgm:prSet>
      <dgm:spPr/>
    </dgm:pt>
    <dgm:pt modelId="{F54A359D-3C6B-4A1D-985F-268F7C3DCC7F}" type="pres">
      <dgm:prSet presAssocID="{8931F7D1-8529-4707-BA47-EEF7CD88A803}" presName="rootComposite3" presStyleCnt="0"/>
      <dgm:spPr/>
    </dgm:pt>
    <dgm:pt modelId="{FD9A1642-4912-4423-B03A-B0C8822F2836}" type="pres">
      <dgm:prSet presAssocID="{8931F7D1-8529-4707-BA47-EEF7CD88A803}" presName="rootText3" presStyleLbl="asst1" presStyleIdx="1" presStyleCnt="2">
        <dgm:presLayoutVars>
          <dgm:chPref val="3"/>
        </dgm:presLayoutVars>
      </dgm:prSet>
      <dgm:spPr/>
    </dgm:pt>
    <dgm:pt modelId="{87DE345C-F972-42E6-B7DC-ACD4DF7DA9F4}" type="pres">
      <dgm:prSet presAssocID="{8931F7D1-8529-4707-BA47-EEF7CD88A803}" presName="rootConnector3" presStyleLbl="asst1" presStyleIdx="1" presStyleCnt="2"/>
      <dgm:spPr/>
    </dgm:pt>
    <dgm:pt modelId="{1C6EFCC6-CBE4-4273-B841-E30D97872D9E}" type="pres">
      <dgm:prSet presAssocID="{8931F7D1-8529-4707-BA47-EEF7CD88A803}" presName="hierChild6" presStyleCnt="0"/>
      <dgm:spPr/>
    </dgm:pt>
    <dgm:pt modelId="{DDD87D2C-FB99-4C39-98CB-1AFE7D0CA609}" type="pres">
      <dgm:prSet presAssocID="{8931F7D1-8529-4707-BA47-EEF7CD88A803}" presName="hierChild7" presStyleCnt="0"/>
      <dgm:spPr/>
    </dgm:pt>
  </dgm:ptLst>
  <dgm:cxnLst>
    <dgm:cxn modelId="{EFB05122-D026-4104-924A-917743FD89BA}" type="presOf" srcId="{5E623A02-A6D5-4B25-BB98-D776BAF6110E}" destId="{BEACA951-68F3-402A-998C-D3BDC82C993F}" srcOrd="0" destOrd="0" presId="urn:microsoft.com/office/officeart/2005/8/layout/orgChart1"/>
    <dgm:cxn modelId="{D1C6CF23-D613-4C3A-9ED2-BCF0D97F91AD}" type="presOf" srcId="{A447F5CF-1348-47E6-860D-32C5EC45CB14}" destId="{A90CFDBD-6684-4634-8BAE-610A6A434C96}" srcOrd="0" destOrd="0" presId="urn:microsoft.com/office/officeart/2005/8/layout/orgChart1"/>
    <dgm:cxn modelId="{03E66B2A-D464-4FD4-9E88-7EFF64B12D44}" type="presOf" srcId="{E0D295B1-9077-468E-AF04-854E5C0F4167}" destId="{E9EA094E-DF87-4C91-ACF8-489142D1CDC1}" srcOrd="1" destOrd="0" presId="urn:microsoft.com/office/officeart/2005/8/layout/orgChart1"/>
    <dgm:cxn modelId="{7BFF632B-5719-46FF-9813-71A764B4A657}" type="presOf" srcId="{9DECEB10-98A5-43DE-92DC-4802BFAD5228}" destId="{DFBC9679-C120-4F8F-B456-A2E40F640075}" srcOrd="0" destOrd="0" presId="urn:microsoft.com/office/officeart/2005/8/layout/orgChart1"/>
    <dgm:cxn modelId="{8B506A44-BD66-4238-B1F9-A2AB49164C1E}" type="presOf" srcId="{438953B2-4BB4-45C7-ADAB-A745255A0BF5}" destId="{974A0B14-40FD-4D97-B0A5-DBD6AB37025D}" srcOrd="1" destOrd="0" presId="urn:microsoft.com/office/officeart/2005/8/layout/orgChart1"/>
    <dgm:cxn modelId="{2360B147-6FC9-4ABC-BD27-F609D176406B}" srcId="{43DACE91-E813-4E18-8E4B-81B0185F6C06}" destId="{8931F7D1-8529-4707-BA47-EEF7CD88A803}" srcOrd="1" destOrd="0" parTransId="{6104839C-07F0-415D-A02D-B9020024075E}" sibTransId="{DF402949-C523-4389-8383-273BDE4E1CBD}"/>
    <dgm:cxn modelId="{70488069-7752-4204-BB70-6C059159A35D}" type="presOf" srcId="{290E7576-8087-45E5-B507-6E05A573280D}" destId="{6E75B4AE-120C-4A42-9A86-46B46EBDDA27}" srcOrd="0" destOrd="0" presId="urn:microsoft.com/office/officeart/2005/8/layout/orgChart1"/>
    <dgm:cxn modelId="{5C6E966C-61E2-4BF0-A02B-46C27A4AD3A6}" type="presOf" srcId="{04527DEC-3EB7-4863-820D-D138BFB7E21F}" destId="{397BF316-0F02-481B-B202-BAD3E3849686}" srcOrd="0" destOrd="0" presId="urn:microsoft.com/office/officeart/2005/8/layout/orgChart1"/>
    <dgm:cxn modelId="{30B3A54D-6E1C-4758-93FF-7613F788ADD5}" srcId="{43DACE91-E813-4E18-8E4B-81B0185F6C06}" destId="{438953B2-4BB4-45C7-ADAB-A745255A0BF5}" srcOrd="0" destOrd="0" parTransId="{2264BEE0-8340-479D-B02F-5C0D3DA1810C}" sibTransId="{CCCA5470-5EB4-4CBC-A5D2-D1CD411C74E8}"/>
    <dgm:cxn modelId="{65BDD26F-8676-431B-9244-6A704F2A7349}" type="presOf" srcId="{91E2B881-F7E2-465B-B373-686EE032E71E}" destId="{C76B3458-E69D-4360-830C-520162CA9BF3}" srcOrd="0" destOrd="0" presId="urn:microsoft.com/office/officeart/2005/8/layout/orgChart1"/>
    <dgm:cxn modelId="{D9C78450-B4F2-42CE-B5B3-84A797480F66}" type="presOf" srcId="{43DACE91-E813-4E18-8E4B-81B0185F6C06}" destId="{06B10C54-D274-4D29-A506-A5A7756AB573}" srcOrd="0" destOrd="0" presId="urn:microsoft.com/office/officeart/2005/8/layout/orgChart1"/>
    <dgm:cxn modelId="{95C8D071-FC8F-4627-BDCA-5018D6CACA44}" srcId="{43DACE91-E813-4E18-8E4B-81B0185F6C06}" destId="{52121C0F-83B7-47B0-AE71-96F1BA93DF11}" srcOrd="3" destOrd="0" parTransId="{290E7576-8087-45E5-B507-6E05A573280D}" sibTransId="{12713E19-6701-4F55-81E8-EC40B77E4D71}"/>
    <dgm:cxn modelId="{634AC777-DA95-4F2C-97C5-EB9DC90E4BDA}" type="presOf" srcId="{52121C0F-83B7-47B0-AE71-96F1BA93DF11}" destId="{682752C1-F7F1-4E4B-9BC7-3031C770DE32}" srcOrd="1" destOrd="0" presId="urn:microsoft.com/office/officeart/2005/8/layout/orgChart1"/>
    <dgm:cxn modelId="{6505B858-E400-448D-9355-12F153380DC3}" srcId="{43DACE91-E813-4E18-8E4B-81B0185F6C06}" destId="{555A3A83-9969-478A-81E6-805A4EC415BC}" srcOrd="2" destOrd="0" parTransId="{53E391A6-8884-43E8-8607-22D175AAD3CB}" sibTransId="{2AEB08F0-EAD6-471F-BE06-65E65C9E8FE7}"/>
    <dgm:cxn modelId="{00B49B7B-D97A-47C4-843A-993948AF3E5E}" type="presOf" srcId="{2264BEE0-8340-479D-B02F-5C0D3DA1810C}" destId="{C2C6558F-6007-4046-B97A-07468941F503}" srcOrd="0" destOrd="0" presId="urn:microsoft.com/office/officeart/2005/8/layout/orgChart1"/>
    <dgm:cxn modelId="{686A368B-74DB-4636-BA47-C02E29B4586D}" type="presOf" srcId="{8931F7D1-8529-4707-BA47-EEF7CD88A803}" destId="{87DE345C-F972-42E6-B7DC-ACD4DF7DA9F4}" srcOrd="1" destOrd="0" presId="urn:microsoft.com/office/officeart/2005/8/layout/orgChart1"/>
    <dgm:cxn modelId="{B180958E-2DAE-4A9C-BEF0-C09C4A2BD79B}" type="presOf" srcId="{555A3A83-9969-478A-81E6-805A4EC415BC}" destId="{33EA7743-F5FC-4F83-A23C-206F96C7691E}" srcOrd="1" destOrd="0" presId="urn:microsoft.com/office/officeart/2005/8/layout/orgChart1"/>
    <dgm:cxn modelId="{DA93BF94-B6BD-476B-94E8-FFB51D7B6324}" type="presOf" srcId="{8931F7D1-8529-4707-BA47-EEF7CD88A803}" destId="{FD9A1642-4912-4423-B03A-B0C8822F2836}" srcOrd="0" destOrd="0" presId="urn:microsoft.com/office/officeart/2005/8/layout/orgChart1"/>
    <dgm:cxn modelId="{908D2B95-B9F3-45E5-8667-3E89343132D0}" type="presOf" srcId="{CBA8F838-2197-4FD7-B7EE-692A44C96996}" destId="{4CC6FD17-9D20-43AD-933C-949B60DF3F88}" srcOrd="1" destOrd="0" presId="urn:microsoft.com/office/officeart/2005/8/layout/orgChart1"/>
    <dgm:cxn modelId="{A1460498-E0B8-40AD-A2EB-25D5C1651647}" srcId="{9DECEB10-98A5-43DE-92DC-4802BFAD5228}" destId="{43DACE91-E813-4E18-8E4B-81B0185F6C06}" srcOrd="0" destOrd="0" parTransId="{9EC38CC1-CA9A-4832-8F9F-C43040DFBCA4}" sibTransId="{A538F3BC-F7BD-4E99-91ED-BAFF511521FC}"/>
    <dgm:cxn modelId="{80E523A1-6CB8-4C05-8318-4658CFC4D883}" type="presOf" srcId="{555A3A83-9969-478A-81E6-805A4EC415BC}" destId="{B93B295A-9BF4-4A38-9BA8-F66151932AD0}" srcOrd="0" destOrd="0" presId="urn:microsoft.com/office/officeart/2005/8/layout/orgChart1"/>
    <dgm:cxn modelId="{6606FCA1-7777-4A15-8518-0ABD489F57FE}" type="presOf" srcId="{91E2B881-F7E2-465B-B373-686EE032E71E}" destId="{6862D1D0-CFC3-418F-A0F3-86440C95CBB5}" srcOrd="1" destOrd="0" presId="urn:microsoft.com/office/officeart/2005/8/layout/orgChart1"/>
    <dgm:cxn modelId="{5FF8A0AF-28EB-41CD-A6DC-C3BE5A8CA453}" type="presOf" srcId="{7C2FC08B-2F25-456D-BCF1-81C05C65094A}" destId="{0330BAED-A1D7-4B3D-B7DB-1A6D18FC9701}" srcOrd="0" destOrd="0" presId="urn:microsoft.com/office/officeart/2005/8/layout/orgChart1"/>
    <dgm:cxn modelId="{5D3A81C3-2E5E-42AE-A6E2-0EA9AB9E9BDD}" type="presOf" srcId="{7C2FC08B-2F25-456D-BCF1-81C05C65094A}" destId="{36B5EEE1-0E45-429B-A884-19758FAC8BB1}" srcOrd="1" destOrd="0" presId="urn:microsoft.com/office/officeart/2005/8/layout/orgChart1"/>
    <dgm:cxn modelId="{1642A7C3-DFAA-4AE3-85C0-F5B6D1315D4D}" type="presOf" srcId="{53E391A6-8884-43E8-8607-22D175AAD3CB}" destId="{9FEFE42F-2FCD-40F8-A3A8-6CADBFB43518}" srcOrd="0" destOrd="0" presId="urn:microsoft.com/office/officeart/2005/8/layout/orgChart1"/>
    <dgm:cxn modelId="{F9FBE1C3-A2C5-4C3C-BC75-7010D0057882}" srcId="{7C2FC08B-2F25-456D-BCF1-81C05C65094A}" destId="{91E2B881-F7E2-465B-B373-686EE032E71E}" srcOrd="0" destOrd="0" parTransId="{D09DD90D-6ACB-44BD-9F8A-1972E63DB26F}" sibTransId="{583E8035-3371-467D-95DB-E8E6CB2B8703}"/>
    <dgm:cxn modelId="{676DD6C5-C2E2-4AA0-909A-8E0E4BD56D32}" srcId="{555A3A83-9969-478A-81E6-805A4EC415BC}" destId="{7C2FC08B-2F25-456D-BCF1-81C05C65094A}" srcOrd="0" destOrd="0" parTransId="{A447F5CF-1348-47E6-860D-32C5EC45CB14}" sibTransId="{48AA7106-E354-47C3-B9ED-EAABFFF55E70}"/>
    <dgm:cxn modelId="{85D436C6-AAD6-41A2-8F82-A6AFA5297A3F}" type="presOf" srcId="{6104839C-07F0-415D-A02D-B9020024075E}" destId="{025F03E8-6197-4203-9402-9A93BC69938B}" srcOrd="0" destOrd="0" presId="urn:microsoft.com/office/officeart/2005/8/layout/orgChart1"/>
    <dgm:cxn modelId="{C9CA40CB-C283-45C4-9E97-EAC9391C2D25}" type="presOf" srcId="{43DACE91-E813-4E18-8E4B-81B0185F6C06}" destId="{0595949E-B8E1-43FE-8D6D-F420BF648FA7}" srcOrd="1" destOrd="0" presId="urn:microsoft.com/office/officeart/2005/8/layout/orgChart1"/>
    <dgm:cxn modelId="{8FF8AFCB-95A6-47D6-9EBB-EE9AADB7B87F}" type="presOf" srcId="{D09DD90D-6ACB-44BD-9F8A-1972E63DB26F}" destId="{AEDA8802-69B0-454A-831A-66460594645F}" srcOrd="0" destOrd="0" presId="urn:microsoft.com/office/officeart/2005/8/layout/orgChart1"/>
    <dgm:cxn modelId="{E4FD45CC-E922-468A-AE54-70780FDE997D}" type="presOf" srcId="{E0D295B1-9077-468E-AF04-854E5C0F4167}" destId="{56752D23-A4E5-46E0-8EEE-0BE7C1B0DCE2}" srcOrd="0" destOrd="0" presId="urn:microsoft.com/office/officeart/2005/8/layout/orgChart1"/>
    <dgm:cxn modelId="{4F8E94D3-9FC2-4A04-B59E-8669A55C6D20}" srcId="{555A3A83-9969-478A-81E6-805A4EC415BC}" destId="{E0D295B1-9077-468E-AF04-854E5C0F4167}" srcOrd="1" destOrd="0" parTransId="{04527DEC-3EB7-4863-820D-D138BFB7E21F}" sibTransId="{A55F37C4-F8EC-4719-AE58-F5138D6D1DFB}"/>
    <dgm:cxn modelId="{117C97D4-4ED1-4BEC-B632-9B3AF93AF4A1}" type="presOf" srcId="{CBA8F838-2197-4FD7-B7EE-692A44C96996}" destId="{B344E9A2-5228-4352-AB30-DF2D443A2C8E}" srcOrd="0" destOrd="0" presId="urn:microsoft.com/office/officeart/2005/8/layout/orgChart1"/>
    <dgm:cxn modelId="{1247CAD9-231F-4DE4-BB49-6FCD68676E71}" type="presOf" srcId="{52121C0F-83B7-47B0-AE71-96F1BA93DF11}" destId="{6BFE7CB1-7BDB-49E3-B8CB-EE0CEF2B1792}" srcOrd="0" destOrd="0" presId="urn:microsoft.com/office/officeart/2005/8/layout/orgChart1"/>
    <dgm:cxn modelId="{0E8A31E7-C5FA-4134-852E-4F7362DC29D9}" srcId="{E0D295B1-9077-468E-AF04-854E5C0F4167}" destId="{CBA8F838-2197-4FD7-B7EE-692A44C96996}" srcOrd="0" destOrd="0" parTransId="{5E623A02-A6D5-4B25-BB98-D776BAF6110E}" sibTransId="{A16807CB-3874-42DD-A2D1-ED1C6FE2108A}"/>
    <dgm:cxn modelId="{ACC60DE8-96C2-4662-B7AF-C3022EB22406}" type="presOf" srcId="{438953B2-4BB4-45C7-ADAB-A745255A0BF5}" destId="{651BD38A-F89C-43AA-9C7E-E687719F8B8C}" srcOrd="0" destOrd="0" presId="urn:microsoft.com/office/officeart/2005/8/layout/orgChart1"/>
    <dgm:cxn modelId="{41B60CFA-9E09-4B03-9647-547F28377C47}" type="presParOf" srcId="{DFBC9679-C120-4F8F-B456-A2E40F640075}" destId="{0284A9E1-15A5-407B-87E6-57D1E5CDDE33}" srcOrd="0" destOrd="0" presId="urn:microsoft.com/office/officeart/2005/8/layout/orgChart1"/>
    <dgm:cxn modelId="{E635FB83-B4AC-4242-9ABE-C3F2A6C5C671}" type="presParOf" srcId="{0284A9E1-15A5-407B-87E6-57D1E5CDDE33}" destId="{9DF055BD-4245-453E-9F3C-5ABF36B176A8}" srcOrd="0" destOrd="0" presId="urn:microsoft.com/office/officeart/2005/8/layout/orgChart1"/>
    <dgm:cxn modelId="{0C02769F-8D76-4CAB-9CA1-C5BB930017CC}" type="presParOf" srcId="{9DF055BD-4245-453E-9F3C-5ABF36B176A8}" destId="{06B10C54-D274-4D29-A506-A5A7756AB573}" srcOrd="0" destOrd="0" presId="urn:microsoft.com/office/officeart/2005/8/layout/orgChart1"/>
    <dgm:cxn modelId="{06086099-E023-4E0C-BDCC-AE182116C870}" type="presParOf" srcId="{9DF055BD-4245-453E-9F3C-5ABF36B176A8}" destId="{0595949E-B8E1-43FE-8D6D-F420BF648FA7}" srcOrd="1" destOrd="0" presId="urn:microsoft.com/office/officeart/2005/8/layout/orgChart1"/>
    <dgm:cxn modelId="{60115EB0-30E5-44DB-A258-92ACF6E9C866}" type="presParOf" srcId="{0284A9E1-15A5-407B-87E6-57D1E5CDDE33}" destId="{7DDCDFE5-DDC6-4794-BB61-292AE30B0790}" srcOrd="1" destOrd="0" presId="urn:microsoft.com/office/officeart/2005/8/layout/orgChart1"/>
    <dgm:cxn modelId="{EAA2BCA2-2D34-41C0-841B-916FB5103386}" type="presParOf" srcId="{7DDCDFE5-DDC6-4794-BB61-292AE30B0790}" destId="{9FEFE42F-2FCD-40F8-A3A8-6CADBFB43518}" srcOrd="0" destOrd="0" presId="urn:microsoft.com/office/officeart/2005/8/layout/orgChart1"/>
    <dgm:cxn modelId="{4CDC2EFB-0756-42CC-9922-C303E5954020}" type="presParOf" srcId="{7DDCDFE5-DDC6-4794-BB61-292AE30B0790}" destId="{745F1C54-8FFC-4213-A00F-833A98026614}" srcOrd="1" destOrd="0" presId="urn:microsoft.com/office/officeart/2005/8/layout/orgChart1"/>
    <dgm:cxn modelId="{2CCF345C-8CE9-4E3C-A629-95C776CC2923}" type="presParOf" srcId="{745F1C54-8FFC-4213-A00F-833A98026614}" destId="{43724214-9927-499F-8E61-01BF8E5BE5A7}" srcOrd="0" destOrd="0" presId="urn:microsoft.com/office/officeart/2005/8/layout/orgChart1"/>
    <dgm:cxn modelId="{EFB03BF8-022B-43BC-ADCD-D2DBA99435B4}" type="presParOf" srcId="{43724214-9927-499F-8E61-01BF8E5BE5A7}" destId="{B93B295A-9BF4-4A38-9BA8-F66151932AD0}" srcOrd="0" destOrd="0" presId="urn:microsoft.com/office/officeart/2005/8/layout/orgChart1"/>
    <dgm:cxn modelId="{C4913004-3002-469F-AC80-8211FF22F2BD}" type="presParOf" srcId="{43724214-9927-499F-8E61-01BF8E5BE5A7}" destId="{33EA7743-F5FC-4F83-A23C-206F96C7691E}" srcOrd="1" destOrd="0" presId="urn:microsoft.com/office/officeart/2005/8/layout/orgChart1"/>
    <dgm:cxn modelId="{5FD90432-7187-4F29-8A21-5E3E283C8DE7}" type="presParOf" srcId="{745F1C54-8FFC-4213-A00F-833A98026614}" destId="{B0CF07F1-BAA1-4E0A-9DEE-F6C873B1547D}" srcOrd="1" destOrd="0" presId="urn:microsoft.com/office/officeart/2005/8/layout/orgChart1"/>
    <dgm:cxn modelId="{BE422238-42ED-45F8-9E9C-C3416E4AE10E}" type="presParOf" srcId="{B0CF07F1-BAA1-4E0A-9DEE-F6C873B1547D}" destId="{A90CFDBD-6684-4634-8BAE-610A6A434C96}" srcOrd="0" destOrd="0" presId="urn:microsoft.com/office/officeart/2005/8/layout/orgChart1"/>
    <dgm:cxn modelId="{4DD3261A-0493-49FB-96F1-959C46E38AC9}" type="presParOf" srcId="{B0CF07F1-BAA1-4E0A-9DEE-F6C873B1547D}" destId="{E7A95413-3084-4F80-A810-DBFF3662C371}" srcOrd="1" destOrd="0" presId="urn:microsoft.com/office/officeart/2005/8/layout/orgChart1"/>
    <dgm:cxn modelId="{5098A4D6-86D4-4C3B-82EC-71E555B6DFD9}" type="presParOf" srcId="{E7A95413-3084-4F80-A810-DBFF3662C371}" destId="{7ECA0E59-AEC9-46DE-B3A0-4B9CD53158B8}" srcOrd="0" destOrd="0" presId="urn:microsoft.com/office/officeart/2005/8/layout/orgChart1"/>
    <dgm:cxn modelId="{7EF2C6B0-D7E9-4CFB-9A9D-E0D5DB0A5786}" type="presParOf" srcId="{7ECA0E59-AEC9-46DE-B3A0-4B9CD53158B8}" destId="{0330BAED-A1D7-4B3D-B7DB-1A6D18FC9701}" srcOrd="0" destOrd="0" presId="urn:microsoft.com/office/officeart/2005/8/layout/orgChart1"/>
    <dgm:cxn modelId="{CD491EC5-1702-4D1F-AD07-5186ACE2977F}" type="presParOf" srcId="{7ECA0E59-AEC9-46DE-B3A0-4B9CD53158B8}" destId="{36B5EEE1-0E45-429B-A884-19758FAC8BB1}" srcOrd="1" destOrd="0" presId="urn:microsoft.com/office/officeart/2005/8/layout/orgChart1"/>
    <dgm:cxn modelId="{4B5FF265-9407-4AAF-B250-623B88D96868}" type="presParOf" srcId="{E7A95413-3084-4F80-A810-DBFF3662C371}" destId="{F9CC75EA-7CB5-443C-B1DB-B8FC724C74B8}" srcOrd="1" destOrd="0" presId="urn:microsoft.com/office/officeart/2005/8/layout/orgChart1"/>
    <dgm:cxn modelId="{DDDA6AAD-5574-4A50-BDCD-9AA95257E7C3}" type="presParOf" srcId="{F9CC75EA-7CB5-443C-B1DB-B8FC724C74B8}" destId="{AEDA8802-69B0-454A-831A-66460594645F}" srcOrd="0" destOrd="0" presId="urn:microsoft.com/office/officeart/2005/8/layout/orgChart1"/>
    <dgm:cxn modelId="{7B1A5A39-AC9A-4469-B9AC-C18153ECC8F8}" type="presParOf" srcId="{F9CC75EA-7CB5-443C-B1DB-B8FC724C74B8}" destId="{84B5EFA6-3EC3-43D1-A109-79BC462190E0}" srcOrd="1" destOrd="0" presId="urn:microsoft.com/office/officeart/2005/8/layout/orgChart1"/>
    <dgm:cxn modelId="{C6A02733-EBC1-4934-BD02-1698586DBF14}" type="presParOf" srcId="{84B5EFA6-3EC3-43D1-A109-79BC462190E0}" destId="{B60C9AFA-ADCE-46B7-B351-FE8ED5BE1FDB}" srcOrd="0" destOrd="0" presId="urn:microsoft.com/office/officeart/2005/8/layout/orgChart1"/>
    <dgm:cxn modelId="{0A5F0110-3C7E-49DE-8240-1F32CF254A60}" type="presParOf" srcId="{B60C9AFA-ADCE-46B7-B351-FE8ED5BE1FDB}" destId="{C76B3458-E69D-4360-830C-520162CA9BF3}" srcOrd="0" destOrd="0" presId="urn:microsoft.com/office/officeart/2005/8/layout/orgChart1"/>
    <dgm:cxn modelId="{21178CC9-821D-416F-915E-5301A09F7963}" type="presParOf" srcId="{B60C9AFA-ADCE-46B7-B351-FE8ED5BE1FDB}" destId="{6862D1D0-CFC3-418F-A0F3-86440C95CBB5}" srcOrd="1" destOrd="0" presId="urn:microsoft.com/office/officeart/2005/8/layout/orgChart1"/>
    <dgm:cxn modelId="{820297B6-88EB-4A14-83B4-7462EB4A1C1C}" type="presParOf" srcId="{84B5EFA6-3EC3-43D1-A109-79BC462190E0}" destId="{99C81136-157A-45F8-A4AC-889F9BD0F921}" srcOrd="1" destOrd="0" presId="urn:microsoft.com/office/officeart/2005/8/layout/orgChart1"/>
    <dgm:cxn modelId="{137B33C6-EF8E-4E60-BB41-B1C6152BCD88}" type="presParOf" srcId="{84B5EFA6-3EC3-43D1-A109-79BC462190E0}" destId="{E994826A-E689-4945-ABE9-86CEF99D5E7B}" srcOrd="2" destOrd="0" presId="urn:microsoft.com/office/officeart/2005/8/layout/orgChart1"/>
    <dgm:cxn modelId="{89CB992E-F697-442E-BB42-3F6C20859EC3}" type="presParOf" srcId="{E7A95413-3084-4F80-A810-DBFF3662C371}" destId="{0692F534-1406-4D46-A472-301774AC70CC}" srcOrd="2" destOrd="0" presId="urn:microsoft.com/office/officeart/2005/8/layout/orgChart1"/>
    <dgm:cxn modelId="{278F1D95-DC42-4C66-9D16-69707BA8B1BB}" type="presParOf" srcId="{B0CF07F1-BAA1-4E0A-9DEE-F6C873B1547D}" destId="{397BF316-0F02-481B-B202-BAD3E3849686}" srcOrd="2" destOrd="0" presId="urn:microsoft.com/office/officeart/2005/8/layout/orgChart1"/>
    <dgm:cxn modelId="{B19A01DF-2159-4C00-B51E-896A23922EF2}" type="presParOf" srcId="{B0CF07F1-BAA1-4E0A-9DEE-F6C873B1547D}" destId="{072306C7-A1D5-49F8-805D-FF8F89BAFC52}" srcOrd="3" destOrd="0" presId="urn:microsoft.com/office/officeart/2005/8/layout/orgChart1"/>
    <dgm:cxn modelId="{C8A3C0B1-AD9A-4D5C-BAC0-D6E6884C096B}" type="presParOf" srcId="{072306C7-A1D5-49F8-805D-FF8F89BAFC52}" destId="{3551D4AD-F86A-4162-A5E8-9A981B7CFFF7}" srcOrd="0" destOrd="0" presId="urn:microsoft.com/office/officeart/2005/8/layout/orgChart1"/>
    <dgm:cxn modelId="{DC5FFFED-60A9-4FD8-A076-1C0C192CBFF1}" type="presParOf" srcId="{3551D4AD-F86A-4162-A5E8-9A981B7CFFF7}" destId="{56752D23-A4E5-46E0-8EEE-0BE7C1B0DCE2}" srcOrd="0" destOrd="0" presId="urn:microsoft.com/office/officeart/2005/8/layout/orgChart1"/>
    <dgm:cxn modelId="{12FF63B9-A5B1-470D-80EE-C33B55346D38}" type="presParOf" srcId="{3551D4AD-F86A-4162-A5E8-9A981B7CFFF7}" destId="{E9EA094E-DF87-4C91-ACF8-489142D1CDC1}" srcOrd="1" destOrd="0" presId="urn:microsoft.com/office/officeart/2005/8/layout/orgChart1"/>
    <dgm:cxn modelId="{D3EA8311-AEF2-4D27-91EE-0AB8B17CF8B8}" type="presParOf" srcId="{072306C7-A1D5-49F8-805D-FF8F89BAFC52}" destId="{7B422718-7792-46BF-AC34-B899C9729B50}" srcOrd="1" destOrd="0" presId="urn:microsoft.com/office/officeart/2005/8/layout/orgChart1"/>
    <dgm:cxn modelId="{A79E4889-3FF6-4988-A7E8-08271228DC70}" type="presParOf" srcId="{7B422718-7792-46BF-AC34-B899C9729B50}" destId="{BEACA951-68F3-402A-998C-D3BDC82C993F}" srcOrd="0" destOrd="0" presId="urn:microsoft.com/office/officeart/2005/8/layout/orgChart1"/>
    <dgm:cxn modelId="{798A93B3-345A-4AE1-A77A-BAF3E18957E0}" type="presParOf" srcId="{7B422718-7792-46BF-AC34-B899C9729B50}" destId="{8247666C-F625-4B1C-B640-C2255F318ADE}" srcOrd="1" destOrd="0" presId="urn:microsoft.com/office/officeart/2005/8/layout/orgChart1"/>
    <dgm:cxn modelId="{0F621762-8318-4631-A2D2-315A57D36512}" type="presParOf" srcId="{8247666C-F625-4B1C-B640-C2255F318ADE}" destId="{4B8D1D1E-63A0-4562-AA77-EC653933EAE8}" srcOrd="0" destOrd="0" presId="urn:microsoft.com/office/officeart/2005/8/layout/orgChart1"/>
    <dgm:cxn modelId="{485D70D4-4D08-4CD1-A730-7E411B05C2F6}" type="presParOf" srcId="{4B8D1D1E-63A0-4562-AA77-EC653933EAE8}" destId="{B344E9A2-5228-4352-AB30-DF2D443A2C8E}" srcOrd="0" destOrd="0" presId="urn:microsoft.com/office/officeart/2005/8/layout/orgChart1"/>
    <dgm:cxn modelId="{79AC34B5-7C27-4D05-A4D8-381D6F43A53F}" type="presParOf" srcId="{4B8D1D1E-63A0-4562-AA77-EC653933EAE8}" destId="{4CC6FD17-9D20-43AD-933C-949B60DF3F88}" srcOrd="1" destOrd="0" presId="urn:microsoft.com/office/officeart/2005/8/layout/orgChart1"/>
    <dgm:cxn modelId="{534BBC6E-EA7A-4A6C-ABF7-1B920CD86464}" type="presParOf" srcId="{8247666C-F625-4B1C-B640-C2255F318ADE}" destId="{D651F639-9110-4552-9BDC-F28B828E19CD}" srcOrd="1" destOrd="0" presId="urn:microsoft.com/office/officeart/2005/8/layout/orgChart1"/>
    <dgm:cxn modelId="{EF2449AC-8486-478E-B201-5EDD01BBE7B4}" type="presParOf" srcId="{8247666C-F625-4B1C-B640-C2255F318ADE}" destId="{39038CD9-0F4F-4389-AF7C-8720D1EED2DD}" srcOrd="2" destOrd="0" presId="urn:microsoft.com/office/officeart/2005/8/layout/orgChart1"/>
    <dgm:cxn modelId="{CF482974-4880-4838-A38A-0844FE15EA6F}" type="presParOf" srcId="{072306C7-A1D5-49F8-805D-FF8F89BAFC52}" destId="{AE52572C-CE0C-42E1-835C-711ECD1857CD}" srcOrd="2" destOrd="0" presId="urn:microsoft.com/office/officeart/2005/8/layout/orgChart1"/>
    <dgm:cxn modelId="{D464CEF3-2E7E-4B89-8539-0AD01E718DAA}" type="presParOf" srcId="{745F1C54-8FFC-4213-A00F-833A98026614}" destId="{984BA44F-7F48-46F6-BA3D-5F29339533AF}" srcOrd="2" destOrd="0" presId="urn:microsoft.com/office/officeart/2005/8/layout/orgChart1"/>
    <dgm:cxn modelId="{0E95FC62-91D8-4A67-868F-6C6579499A41}" type="presParOf" srcId="{7DDCDFE5-DDC6-4794-BB61-292AE30B0790}" destId="{6E75B4AE-120C-4A42-9A86-46B46EBDDA27}" srcOrd="2" destOrd="0" presId="urn:microsoft.com/office/officeart/2005/8/layout/orgChart1"/>
    <dgm:cxn modelId="{B6EFDDF7-272D-4821-817C-5875BC7C06B7}" type="presParOf" srcId="{7DDCDFE5-DDC6-4794-BB61-292AE30B0790}" destId="{933D0624-D98D-4072-AD62-FE9D1B1AD262}" srcOrd="3" destOrd="0" presId="urn:microsoft.com/office/officeart/2005/8/layout/orgChart1"/>
    <dgm:cxn modelId="{0965D308-2BCC-4E55-83A7-F51DAFB35B7F}" type="presParOf" srcId="{933D0624-D98D-4072-AD62-FE9D1B1AD262}" destId="{1CFFB52E-FA12-44FB-BC9C-4AE992B232A6}" srcOrd="0" destOrd="0" presId="urn:microsoft.com/office/officeart/2005/8/layout/orgChart1"/>
    <dgm:cxn modelId="{E277B139-E1EF-475E-B69D-327B0B2C71B9}" type="presParOf" srcId="{1CFFB52E-FA12-44FB-BC9C-4AE992B232A6}" destId="{6BFE7CB1-7BDB-49E3-B8CB-EE0CEF2B1792}" srcOrd="0" destOrd="0" presId="urn:microsoft.com/office/officeart/2005/8/layout/orgChart1"/>
    <dgm:cxn modelId="{946DBF7D-BBBE-4579-BBF4-CC8EC6753B82}" type="presParOf" srcId="{1CFFB52E-FA12-44FB-BC9C-4AE992B232A6}" destId="{682752C1-F7F1-4E4B-9BC7-3031C770DE32}" srcOrd="1" destOrd="0" presId="urn:microsoft.com/office/officeart/2005/8/layout/orgChart1"/>
    <dgm:cxn modelId="{1C42BD89-6FF8-430C-9C06-0CD79DC32184}" type="presParOf" srcId="{933D0624-D98D-4072-AD62-FE9D1B1AD262}" destId="{D8C329CF-8BAF-4ED5-8D10-2DAE8DC3D674}" srcOrd="1" destOrd="0" presId="urn:microsoft.com/office/officeart/2005/8/layout/orgChart1"/>
    <dgm:cxn modelId="{6C9B02B1-368A-4D32-9780-DCF8D4A414DF}" type="presParOf" srcId="{933D0624-D98D-4072-AD62-FE9D1B1AD262}" destId="{6D48968D-6D8A-445D-8230-86C68DE65827}" srcOrd="2" destOrd="0" presId="urn:microsoft.com/office/officeart/2005/8/layout/orgChart1"/>
    <dgm:cxn modelId="{A9D432D9-DEDF-4101-BDCC-4B9227D1211A}" type="presParOf" srcId="{0284A9E1-15A5-407B-87E6-57D1E5CDDE33}" destId="{CE79899C-44C2-4F72-B009-0B41F093A9EC}" srcOrd="2" destOrd="0" presId="urn:microsoft.com/office/officeart/2005/8/layout/orgChart1"/>
    <dgm:cxn modelId="{CEB1A4DC-9C15-4884-B7EA-82FEC9839469}" type="presParOf" srcId="{CE79899C-44C2-4F72-B009-0B41F093A9EC}" destId="{C2C6558F-6007-4046-B97A-07468941F503}" srcOrd="0" destOrd="0" presId="urn:microsoft.com/office/officeart/2005/8/layout/orgChart1"/>
    <dgm:cxn modelId="{29A41C59-3CCD-49D8-8709-8847CC29CC97}" type="presParOf" srcId="{CE79899C-44C2-4F72-B009-0B41F093A9EC}" destId="{DA74647A-55FD-4349-A4BA-B17DE51FE808}" srcOrd="1" destOrd="0" presId="urn:microsoft.com/office/officeart/2005/8/layout/orgChart1"/>
    <dgm:cxn modelId="{856D264D-18E1-4A1F-B6C4-C1F62081D416}" type="presParOf" srcId="{DA74647A-55FD-4349-A4BA-B17DE51FE808}" destId="{B257CD32-E078-49F6-8B7E-1A79ACB6E114}" srcOrd="0" destOrd="0" presId="urn:microsoft.com/office/officeart/2005/8/layout/orgChart1"/>
    <dgm:cxn modelId="{AD0C358F-B7F0-41C6-B75D-95ADF40D7FC3}" type="presParOf" srcId="{B257CD32-E078-49F6-8B7E-1A79ACB6E114}" destId="{651BD38A-F89C-43AA-9C7E-E687719F8B8C}" srcOrd="0" destOrd="0" presId="urn:microsoft.com/office/officeart/2005/8/layout/orgChart1"/>
    <dgm:cxn modelId="{3BCFBCEF-4BB2-422B-97B5-74D0D1B373DE}" type="presParOf" srcId="{B257CD32-E078-49F6-8B7E-1A79ACB6E114}" destId="{974A0B14-40FD-4D97-B0A5-DBD6AB37025D}" srcOrd="1" destOrd="0" presId="urn:microsoft.com/office/officeart/2005/8/layout/orgChart1"/>
    <dgm:cxn modelId="{AABB5EAC-40A4-49A6-BE32-67BA8965B7F3}" type="presParOf" srcId="{DA74647A-55FD-4349-A4BA-B17DE51FE808}" destId="{BF42F82D-1F18-4F8B-A302-AED4D17773B9}" srcOrd="1" destOrd="0" presId="urn:microsoft.com/office/officeart/2005/8/layout/orgChart1"/>
    <dgm:cxn modelId="{9E819001-ACE4-48DA-BF9E-F9987FA53EE9}" type="presParOf" srcId="{DA74647A-55FD-4349-A4BA-B17DE51FE808}" destId="{A433EC33-C20E-44A6-A84E-49DA113719C4}" srcOrd="2" destOrd="0" presId="urn:microsoft.com/office/officeart/2005/8/layout/orgChart1"/>
    <dgm:cxn modelId="{C27BFD5D-39D3-4988-A15C-6F6BC0166E84}" type="presParOf" srcId="{CE79899C-44C2-4F72-B009-0B41F093A9EC}" destId="{025F03E8-6197-4203-9402-9A93BC69938B}" srcOrd="2" destOrd="0" presId="urn:microsoft.com/office/officeart/2005/8/layout/orgChart1"/>
    <dgm:cxn modelId="{8653F6A1-6F9D-495F-8BF7-890D5C5F7306}" type="presParOf" srcId="{CE79899C-44C2-4F72-B009-0B41F093A9EC}" destId="{AD7A18DA-B58C-4475-B652-3F6AED4BBF59}" srcOrd="3" destOrd="0" presId="urn:microsoft.com/office/officeart/2005/8/layout/orgChart1"/>
    <dgm:cxn modelId="{0F5602B7-D6AA-4ADF-A4CD-D1EE465FD2FA}" type="presParOf" srcId="{AD7A18DA-B58C-4475-B652-3F6AED4BBF59}" destId="{F54A359D-3C6B-4A1D-985F-268F7C3DCC7F}" srcOrd="0" destOrd="0" presId="urn:microsoft.com/office/officeart/2005/8/layout/orgChart1"/>
    <dgm:cxn modelId="{8ECD5AAA-2797-4DFA-92B8-EFA7C7635A08}" type="presParOf" srcId="{F54A359D-3C6B-4A1D-985F-268F7C3DCC7F}" destId="{FD9A1642-4912-4423-B03A-B0C8822F2836}" srcOrd="0" destOrd="0" presId="urn:microsoft.com/office/officeart/2005/8/layout/orgChart1"/>
    <dgm:cxn modelId="{E78517B7-295F-4E11-8B17-25C978029504}" type="presParOf" srcId="{F54A359D-3C6B-4A1D-985F-268F7C3DCC7F}" destId="{87DE345C-F972-42E6-B7DC-ACD4DF7DA9F4}" srcOrd="1" destOrd="0" presId="urn:microsoft.com/office/officeart/2005/8/layout/orgChart1"/>
    <dgm:cxn modelId="{C4497E89-DE94-4D9E-B7FD-F2C52225277A}" type="presParOf" srcId="{AD7A18DA-B58C-4475-B652-3F6AED4BBF59}" destId="{1C6EFCC6-CBE4-4273-B841-E30D97872D9E}" srcOrd="1" destOrd="0" presId="urn:microsoft.com/office/officeart/2005/8/layout/orgChart1"/>
    <dgm:cxn modelId="{ADA71389-984D-48B9-BC0C-367FA57E9931}" type="presParOf" srcId="{AD7A18DA-B58C-4475-B652-3F6AED4BBF59}" destId="{DDD87D2C-FB99-4C39-98CB-1AFE7D0CA60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03E8-6197-4203-9402-9A93BC69938B}">
      <dsp:nvSpPr>
        <dsp:cNvPr id="0" name=""/>
        <dsp:cNvSpPr/>
      </dsp:nvSpPr>
      <dsp:spPr>
        <a:xfrm>
          <a:off x="4768775" y="602596"/>
          <a:ext cx="126456" cy="553998"/>
        </a:xfrm>
        <a:custGeom>
          <a:avLst/>
          <a:gdLst/>
          <a:ahLst/>
          <a:cxnLst/>
          <a:rect l="0" t="0" r="0" b="0"/>
          <a:pathLst>
            <a:path>
              <a:moveTo>
                <a:pt x="0" y="0"/>
              </a:moveTo>
              <a:lnTo>
                <a:pt x="0" y="553998"/>
              </a:lnTo>
              <a:lnTo>
                <a:pt x="126456" y="55399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C6558F-6007-4046-B97A-07468941F503}">
      <dsp:nvSpPr>
        <dsp:cNvPr id="0" name=""/>
        <dsp:cNvSpPr/>
      </dsp:nvSpPr>
      <dsp:spPr>
        <a:xfrm>
          <a:off x="4642319" y="602596"/>
          <a:ext cx="126456" cy="553998"/>
        </a:xfrm>
        <a:custGeom>
          <a:avLst/>
          <a:gdLst/>
          <a:ahLst/>
          <a:cxnLst/>
          <a:rect l="0" t="0" r="0" b="0"/>
          <a:pathLst>
            <a:path>
              <a:moveTo>
                <a:pt x="126456" y="0"/>
              </a:moveTo>
              <a:lnTo>
                <a:pt x="126456" y="553998"/>
              </a:lnTo>
              <a:lnTo>
                <a:pt x="0" y="55399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75B4AE-120C-4A42-9A86-46B46EBDDA27}">
      <dsp:nvSpPr>
        <dsp:cNvPr id="0" name=""/>
        <dsp:cNvSpPr/>
      </dsp:nvSpPr>
      <dsp:spPr>
        <a:xfrm>
          <a:off x="4768775" y="602596"/>
          <a:ext cx="728628" cy="1107997"/>
        </a:xfrm>
        <a:custGeom>
          <a:avLst/>
          <a:gdLst/>
          <a:ahLst/>
          <a:cxnLst/>
          <a:rect l="0" t="0" r="0" b="0"/>
          <a:pathLst>
            <a:path>
              <a:moveTo>
                <a:pt x="0" y="0"/>
              </a:moveTo>
              <a:lnTo>
                <a:pt x="0" y="981541"/>
              </a:lnTo>
              <a:lnTo>
                <a:pt x="728628" y="981541"/>
              </a:lnTo>
              <a:lnTo>
                <a:pt x="728628" y="110799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ACA951-68F3-402A-998C-D3BDC82C993F}">
      <dsp:nvSpPr>
        <dsp:cNvPr id="0" name=""/>
        <dsp:cNvSpPr/>
      </dsp:nvSpPr>
      <dsp:spPr>
        <a:xfrm>
          <a:off x="5350944" y="3258682"/>
          <a:ext cx="321090" cy="463166"/>
        </a:xfrm>
        <a:custGeom>
          <a:avLst/>
          <a:gdLst/>
          <a:ahLst/>
          <a:cxnLst/>
          <a:rect l="0" t="0" r="0" b="0"/>
          <a:pathLst>
            <a:path>
              <a:moveTo>
                <a:pt x="0" y="0"/>
              </a:moveTo>
              <a:lnTo>
                <a:pt x="321090" y="46316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7BF316-0F02-481B-B202-BAD3E3849686}">
      <dsp:nvSpPr>
        <dsp:cNvPr id="0" name=""/>
        <dsp:cNvSpPr/>
      </dsp:nvSpPr>
      <dsp:spPr>
        <a:xfrm>
          <a:off x="4040147" y="2312766"/>
          <a:ext cx="1792534" cy="343744"/>
        </a:xfrm>
        <a:custGeom>
          <a:avLst/>
          <a:gdLst/>
          <a:ahLst/>
          <a:cxnLst/>
          <a:rect l="0" t="0" r="0" b="0"/>
          <a:pathLst>
            <a:path>
              <a:moveTo>
                <a:pt x="0" y="0"/>
              </a:moveTo>
              <a:lnTo>
                <a:pt x="0" y="217287"/>
              </a:lnTo>
              <a:lnTo>
                <a:pt x="1792534" y="217287"/>
              </a:lnTo>
              <a:lnTo>
                <a:pt x="1792534" y="343744"/>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DA8802-69B0-454A-831A-66460594645F}">
      <dsp:nvSpPr>
        <dsp:cNvPr id="0" name=""/>
        <dsp:cNvSpPr/>
      </dsp:nvSpPr>
      <dsp:spPr>
        <a:xfrm>
          <a:off x="2753723" y="3167851"/>
          <a:ext cx="91440" cy="480605"/>
        </a:xfrm>
        <a:custGeom>
          <a:avLst/>
          <a:gdLst/>
          <a:ahLst/>
          <a:cxnLst/>
          <a:rect l="0" t="0" r="0" b="0"/>
          <a:pathLst>
            <a:path>
              <a:moveTo>
                <a:pt x="76057" y="0"/>
              </a:moveTo>
              <a:lnTo>
                <a:pt x="45720" y="48060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0CFDBD-6684-4634-8BAE-610A6A434C96}">
      <dsp:nvSpPr>
        <dsp:cNvPr id="0" name=""/>
        <dsp:cNvSpPr/>
      </dsp:nvSpPr>
      <dsp:spPr>
        <a:xfrm>
          <a:off x="3311518" y="2312766"/>
          <a:ext cx="728628" cy="252912"/>
        </a:xfrm>
        <a:custGeom>
          <a:avLst/>
          <a:gdLst/>
          <a:ahLst/>
          <a:cxnLst/>
          <a:rect l="0" t="0" r="0" b="0"/>
          <a:pathLst>
            <a:path>
              <a:moveTo>
                <a:pt x="728628" y="0"/>
              </a:moveTo>
              <a:lnTo>
                <a:pt x="728628" y="126456"/>
              </a:lnTo>
              <a:lnTo>
                <a:pt x="0" y="126456"/>
              </a:lnTo>
              <a:lnTo>
                <a:pt x="0" y="25291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EFE42F-2FCD-40F8-A3A8-6CADBFB43518}">
      <dsp:nvSpPr>
        <dsp:cNvPr id="0" name=""/>
        <dsp:cNvSpPr/>
      </dsp:nvSpPr>
      <dsp:spPr>
        <a:xfrm>
          <a:off x="4040147" y="602596"/>
          <a:ext cx="728628" cy="1107997"/>
        </a:xfrm>
        <a:custGeom>
          <a:avLst/>
          <a:gdLst/>
          <a:ahLst/>
          <a:cxnLst/>
          <a:rect l="0" t="0" r="0" b="0"/>
          <a:pathLst>
            <a:path>
              <a:moveTo>
                <a:pt x="728628" y="0"/>
              </a:moveTo>
              <a:lnTo>
                <a:pt x="728628" y="981541"/>
              </a:lnTo>
              <a:lnTo>
                <a:pt x="0" y="981541"/>
              </a:lnTo>
              <a:lnTo>
                <a:pt x="0" y="110799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B10C54-D274-4D29-A506-A5A7756AB573}">
      <dsp:nvSpPr>
        <dsp:cNvPr id="0" name=""/>
        <dsp:cNvSpPr/>
      </dsp:nvSpPr>
      <dsp:spPr>
        <a:xfrm>
          <a:off x="4166603" y="423"/>
          <a:ext cx="1204344" cy="602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Texture Analysis</a:t>
          </a:r>
          <a:endParaRPr lang="en-IN" sz="1500" kern="1200" dirty="0"/>
        </a:p>
      </dsp:txBody>
      <dsp:txXfrm>
        <a:off x="4166603" y="423"/>
        <a:ext cx="1204344" cy="602172"/>
      </dsp:txXfrm>
    </dsp:sp>
    <dsp:sp modelId="{B93B295A-9BF4-4A38-9BA8-F66151932AD0}">
      <dsp:nvSpPr>
        <dsp:cNvPr id="0" name=""/>
        <dsp:cNvSpPr/>
      </dsp:nvSpPr>
      <dsp:spPr>
        <a:xfrm>
          <a:off x="3437974" y="1710593"/>
          <a:ext cx="1204344" cy="602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Texture </a:t>
          </a:r>
          <a:r>
            <a:rPr lang="en-US" sz="1500" kern="1200" dirty="0" err="1"/>
            <a:t>Claasification</a:t>
          </a:r>
          <a:endParaRPr lang="en-IN" sz="1500" kern="1200" dirty="0"/>
        </a:p>
      </dsp:txBody>
      <dsp:txXfrm>
        <a:off x="3437974" y="1710593"/>
        <a:ext cx="1204344" cy="602172"/>
      </dsp:txXfrm>
    </dsp:sp>
    <dsp:sp modelId="{0330BAED-A1D7-4B3D-B7DB-1A6D18FC9701}">
      <dsp:nvSpPr>
        <dsp:cNvPr id="0" name=""/>
        <dsp:cNvSpPr/>
      </dsp:nvSpPr>
      <dsp:spPr>
        <a:xfrm>
          <a:off x="2709345" y="2565678"/>
          <a:ext cx="1204344" cy="602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Statistical Methods</a:t>
          </a:r>
          <a:endParaRPr lang="en-IN" sz="1500" kern="1200" dirty="0"/>
        </a:p>
      </dsp:txBody>
      <dsp:txXfrm>
        <a:off x="2709345" y="2565678"/>
        <a:ext cx="1204344" cy="602172"/>
      </dsp:txXfrm>
    </dsp:sp>
    <dsp:sp modelId="{C76B3458-E69D-4360-830C-520162CA9BF3}">
      <dsp:nvSpPr>
        <dsp:cNvPr id="0" name=""/>
        <dsp:cNvSpPr/>
      </dsp:nvSpPr>
      <dsp:spPr>
        <a:xfrm>
          <a:off x="2799443" y="3347370"/>
          <a:ext cx="1204344" cy="602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Structural Methods</a:t>
          </a:r>
          <a:endParaRPr lang="en-IN" sz="1500" kern="1200" dirty="0"/>
        </a:p>
      </dsp:txBody>
      <dsp:txXfrm>
        <a:off x="2799443" y="3347370"/>
        <a:ext cx="1204344" cy="602172"/>
      </dsp:txXfrm>
    </dsp:sp>
    <dsp:sp modelId="{56752D23-A4E5-46E0-8EEE-0BE7C1B0DCE2}">
      <dsp:nvSpPr>
        <dsp:cNvPr id="0" name=""/>
        <dsp:cNvSpPr/>
      </dsp:nvSpPr>
      <dsp:spPr>
        <a:xfrm>
          <a:off x="5230509" y="2656510"/>
          <a:ext cx="1204344" cy="602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Mode based Methods</a:t>
          </a:r>
          <a:endParaRPr lang="en-IN" sz="1500" kern="1200" dirty="0"/>
        </a:p>
      </dsp:txBody>
      <dsp:txXfrm>
        <a:off x="5230509" y="2656510"/>
        <a:ext cx="1204344" cy="602172"/>
      </dsp:txXfrm>
    </dsp:sp>
    <dsp:sp modelId="{B344E9A2-5228-4352-AB30-DF2D443A2C8E}">
      <dsp:nvSpPr>
        <dsp:cNvPr id="0" name=""/>
        <dsp:cNvSpPr/>
      </dsp:nvSpPr>
      <dsp:spPr>
        <a:xfrm>
          <a:off x="4467689" y="3420763"/>
          <a:ext cx="1204344" cy="602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Transform based </a:t>
          </a:r>
          <a:r>
            <a:rPr lang="en-US" sz="1500" kern="1200" dirty="0" err="1"/>
            <a:t>methids</a:t>
          </a:r>
          <a:endParaRPr lang="en-IN" sz="1500" kern="1200" dirty="0"/>
        </a:p>
      </dsp:txBody>
      <dsp:txXfrm>
        <a:off x="4467689" y="3420763"/>
        <a:ext cx="1204344" cy="602172"/>
      </dsp:txXfrm>
    </dsp:sp>
    <dsp:sp modelId="{6BFE7CB1-7BDB-49E3-B8CB-EE0CEF2B1792}">
      <dsp:nvSpPr>
        <dsp:cNvPr id="0" name=""/>
        <dsp:cNvSpPr/>
      </dsp:nvSpPr>
      <dsp:spPr>
        <a:xfrm>
          <a:off x="4895232" y="1710593"/>
          <a:ext cx="1204344" cy="602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Texture Shape</a:t>
          </a:r>
          <a:endParaRPr lang="en-IN" sz="1500" kern="1200" dirty="0"/>
        </a:p>
      </dsp:txBody>
      <dsp:txXfrm>
        <a:off x="4895232" y="1710593"/>
        <a:ext cx="1204344" cy="602172"/>
      </dsp:txXfrm>
    </dsp:sp>
    <dsp:sp modelId="{651BD38A-F89C-43AA-9C7E-E687719F8B8C}">
      <dsp:nvSpPr>
        <dsp:cNvPr id="0" name=""/>
        <dsp:cNvSpPr/>
      </dsp:nvSpPr>
      <dsp:spPr>
        <a:xfrm>
          <a:off x="3437974" y="855508"/>
          <a:ext cx="1204344" cy="602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Texture Segmentation</a:t>
          </a:r>
          <a:endParaRPr lang="en-IN" sz="1500" kern="1200" dirty="0"/>
        </a:p>
      </dsp:txBody>
      <dsp:txXfrm>
        <a:off x="3437974" y="855508"/>
        <a:ext cx="1204344" cy="602172"/>
      </dsp:txXfrm>
    </dsp:sp>
    <dsp:sp modelId="{FD9A1642-4912-4423-B03A-B0C8822F2836}">
      <dsp:nvSpPr>
        <dsp:cNvPr id="0" name=""/>
        <dsp:cNvSpPr/>
      </dsp:nvSpPr>
      <dsp:spPr>
        <a:xfrm>
          <a:off x="4895232" y="855508"/>
          <a:ext cx="1204344" cy="60217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Texture Synthesis</a:t>
          </a:r>
          <a:endParaRPr lang="en-IN" sz="1500" kern="1200" dirty="0"/>
        </a:p>
      </dsp:txBody>
      <dsp:txXfrm>
        <a:off x="4895232" y="855508"/>
        <a:ext cx="1204344" cy="60217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2025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12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6555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664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5733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722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150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513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5971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146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82939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3861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90890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748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7675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511023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9143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07988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67455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183779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19609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79857" y="1067686"/>
            <a:ext cx="11505063" cy="100439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F5496"/>
              </a:buClr>
              <a:buSzPct val="100000"/>
              <a:buFont typeface="Arial Narrow"/>
              <a:buNone/>
            </a:pPr>
            <a:r>
              <a:rPr lang="en-US" sz="3600" b="1" dirty="0">
                <a:solidFill>
                  <a:srgbClr val="2F5496"/>
                </a:solidFill>
                <a:latin typeface="Arial Narrow"/>
                <a:ea typeface="Arial Narrow"/>
                <a:cs typeface="Arial Narrow"/>
                <a:sym typeface="Arial Narrow"/>
              </a:rPr>
              <a:t>18ECE340T- MACHINE PERCEPTION WITH COGNITION</a:t>
            </a:r>
            <a:endParaRPr sz="3600" dirty="0">
              <a:solidFill>
                <a:srgbClr val="2F5496"/>
              </a:solidFill>
              <a:latin typeface="Arial Narrow"/>
              <a:ea typeface="Arial Narrow"/>
              <a:cs typeface="Arial Narrow"/>
              <a:sym typeface="Arial Narrow"/>
            </a:endParaRPr>
          </a:p>
        </p:txBody>
      </p:sp>
      <p:sp>
        <p:nvSpPr>
          <p:cNvPr id="89" name="Google Shape;89;p1"/>
          <p:cNvSpPr txBox="1">
            <a:spLocks noGrp="1"/>
          </p:cNvSpPr>
          <p:nvPr>
            <p:ph idx="1"/>
          </p:nvPr>
        </p:nvSpPr>
        <p:spPr>
          <a:xfrm>
            <a:off x="836383" y="2072085"/>
            <a:ext cx="10350905" cy="202318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70C0"/>
              </a:buClr>
              <a:buSzPts val="4000"/>
              <a:buNone/>
            </a:pPr>
            <a:r>
              <a:rPr lang="en-US" sz="4000" b="1" dirty="0">
                <a:solidFill>
                  <a:srgbClr val="0070C0"/>
                </a:solidFill>
                <a:latin typeface="Arial Narrow"/>
                <a:ea typeface="Arial Narrow"/>
                <a:cs typeface="Arial Narrow"/>
                <a:sym typeface="Arial Narrow"/>
              </a:rPr>
              <a:t>UNIT-3</a:t>
            </a:r>
          </a:p>
          <a:p>
            <a:pPr marL="0" lvl="0" indent="0" algn="ctr" rtl="0">
              <a:lnSpc>
                <a:spcPct val="90000"/>
              </a:lnSpc>
              <a:spcBef>
                <a:spcPts val="0"/>
              </a:spcBef>
              <a:spcAft>
                <a:spcPts val="0"/>
              </a:spcAft>
              <a:buClr>
                <a:srgbClr val="0070C0"/>
              </a:buClr>
              <a:buSzPts val="4000"/>
              <a:buNone/>
            </a:pPr>
            <a:endParaRPr lang="en-US" sz="4000" i="1" dirty="0">
              <a:solidFill>
                <a:srgbClr val="7030A0"/>
              </a:solidFill>
              <a:latin typeface="Arial Narrow"/>
              <a:ea typeface="Arial Narrow"/>
              <a:cs typeface="Arial Narrow"/>
              <a:sym typeface="Arial Narrow"/>
            </a:endParaRPr>
          </a:p>
          <a:p>
            <a:pPr marL="0" lvl="0" indent="0" algn="ctr" rtl="0">
              <a:lnSpc>
                <a:spcPct val="90000"/>
              </a:lnSpc>
              <a:spcBef>
                <a:spcPts val="0"/>
              </a:spcBef>
              <a:spcAft>
                <a:spcPts val="0"/>
              </a:spcAft>
              <a:buClr>
                <a:srgbClr val="0070C0"/>
              </a:buClr>
              <a:buSzPts val="4000"/>
              <a:buNone/>
            </a:pPr>
            <a:r>
              <a:rPr lang="en-US" sz="4000" b="1" i="1" dirty="0">
                <a:solidFill>
                  <a:srgbClr val="7030A0"/>
                </a:solidFill>
                <a:latin typeface="Gill Sans MT" panose="020B0502020104020203" pitchFamily="34" charset="0"/>
                <a:ea typeface="Arial Narrow"/>
                <a:cs typeface="Arial Narrow"/>
                <a:sym typeface="Arial Narrow"/>
              </a:rPr>
              <a:t>R</a:t>
            </a:r>
            <a:r>
              <a:rPr lang="en-US" sz="4000" b="1" dirty="0">
                <a:solidFill>
                  <a:srgbClr val="7030A0"/>
                </a:solidFill>
                <a:latin typeface="Gill Sans MT" panose="020B0502020104020203" pitchFamily="34" charset="0"/>
              </a:rPr>
              <a:t>epresenting Textures</a:t>
            </a:r>
            <a:endParaRPr b="1" dirty="0">
              <a:solidFill>
                <a:srgbClr val="7030A0"/>
              </a:solidFill>
              <a:latin typeface="Gill Sans MT" panose="020B0502020104020203" pitchFamily="34" charset="0"/>
            </a:endParaRPr>
          </a:p>
          <a:p>
            <a:pPr marL="457200" lvl="1" indent="0" algn="l" rtl="0">
              <a:lnSpc>
                <a:spcPct val="90000"/>
              </a:lnSpc>
              <a:spcBef>
                <a:spcPts val="500"/>
              </a:spcBef>
              <a:spcAft>
                <a:spcPts val="0"/>
              </a:spcAft>
              <a:buClr>
                <a:schemeClr val="dk1"/>
              </a:buClr>
              <a:buSzPts val="2400"/>
              <a:buNone/>
            </a:pPr>
            <a:endParaRPr dirty="0">
              <a:solidFill>
                <a:srgbClr val="FF00FF"/>
              </a:solidFill>
            </a:endParaRPr>
          </a:p>
        </p:txBody>
      </p:sp>
      <p:sp>
        <p:nvSpPr>
          <p:cNvPr id="90" name="Google Shape;90;p1"/>
          <p:cNvSpPr txBox="1"/>
          <p:nvPr/>
        </p:nvSpPr>
        <p:spPr>
          <a:xfrm>
            <a:off x="369590" y="5649062"/>
            <a:ext cx="10350905" cy="1004399"/>
          </a:xfrm>
          <a:prstGeom prst="rect">
            <a:avLst/>
          </a:prstGeom>
          <a:noFill/>
          <a:ln>
            <a:noFill/>
          </a:ln>
        </p:spPr>
        <p:txBody>
          <a:bodyPr spcFirstLastPara="1" wrap="square" lIns="91425" tIns="45700" rIns="91425" bIns="45700" anchor="t" anchorCtr="0">
            <a:noAutofit/>
          </a:bodyPr>
          <a:lstStyle/>
          <a:p>
            <a:pPr marL="457200" marR="0" lvl="1" indent="0" algn="l" rtl="0">
              <a:lnSpc>
                <a:spcPct val="90000"/>
              </a:lnSpc>
              <a:spcBef>
                <a:spcPts val="0"/>
              </a:spcBef>
              <a:spcAft>
                <a:spcPts val="0"/>
              </a:spcAft>
              <a:buClr>
                <a:srgbClr val="C00000"/>
              </a:buClr>
              <a:buSzPts val="3400"/>
              <a:buFont typeface="Arial"/>
              <a:buNone/>
            </a:pPr>
            <a:r>
              <a:rPr lang="en-US" sz="1900" b="0" i="0" u="none" strike="noStrike" cap="none" dirty="0">
                <a:solidFill>
                  <a:srgbClr val="7030A0"/>
                </a:solidFill>
                <a:latin typeface="Arial Narrow"/>
                <a:ea typeface="Arial Narrow"/>
                <a:cs typeface="Arial Narrow"/>
                <a:sym typeface="Arial Narrow"/>
              </a:rPr>
              <a:t>Reference Book</a:t>
            </a:r>
            <a:endParaRPr sz="1900" dirty="0">
              <a:solidFill>
                <a:srgbClr val="7030A0"/>
              </a:solidFill>
            </a:endParaRPr>
          </a:p>
          <a:p>
            <a:pPr marL="457200" marR="0" lvl="1" indent="0" algn="l" rtl="0">
              <a:lnSpc>
                <a:spcPct val="90000"/>
              </a:lnSpc>
              <a:spcBef>
                <a:spcPts val="500"/>
              </a:spcBef>
              <a:spcAft>
                <a:spcPts val="0"/>
              </a:spcAft>
              <a:buClr>
                <a:srgbClr val="C00000"/>
              </a:buClr>
              <a:buSzPts val="3400"/>
              <a:buFont typeface="Arial"/>
              <a:buNone/>
            </a:pPr>
            <a:r>
              <a:rPr lang="en-US" sz="1900" b="0" i="0" u="none" strike="noStrike" cap="none" dirty="0">
                <a:solidFill>
                  <a:srgbClr val="C00000"/>
                </a:solidFill>
                <a:latin typeface="Arial Narrow"/>
                <a:ea typeface="Arial Narrow"/>
                <a:cs typeface="Arial Narrow"/>
                <a:sym typeface="Arial Narrow"/>
              </a:rPr>
              <a:t>Computer and Machine Vision by </a:t>
            </a:r>
            <a:r>
              <a:rPr lang="en-US" sz="1900" b="0" i="0" u="none" strike="noStrike" cap="none" dirty="0" err="1">
                <a:solidFill>
                  <a:srgbClr val="C00000"/>
                </a:solidFill>
                <a:latin typeface="Arial Narrow"/>
                <a:ea typeface="Arial Narrow"/>
                <a:cs typeface="Arial Narrow"/>
                <a:sym typeface="Arial Narrow"/>
              </a:rPr>
              <a:t>E.R.Davies</a:t>
            </a:r>
            <a:endParaRPr sz="1900" dirty="0"/>
          </a:p>
        </p:txBody>
      </p:sp>
      <p:pic>
        <p:nvPicPr>
          <p:cNvPr id="92" name="Google Shape;92;p1" descr="C:\Users\admin\Desktop\download.png"/>
          <p:cNvPicPr preferRelativeResize="0"/>
          <p:nvPr/>
        </p:nvPicPr>
        <p:blipFill rotWithShape="1">
          <a:blip r:embed="rId3">
            <a:alphaModFix/>
          </a:blip>
          <a:srcRect l="3443" t="18274" b="16145"/>
          <a:stretch/>
        </p:blipFill>
        <p:spPr>
          <a:xfrm>
            <a:off x="10467832" y="113763"/>
            <a:ext cx="1419367" cy="7106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000"/>
              <a:buFont typeface="Arial Narrow"/>
              <a:buNone/>
            </a:pPr>
            <a:r>
              <a:rPr lang="en-US" sz="4000" dirty="0">
                <a:solidFill>
                  <a:schemeClr val="tx1"/>
                </a:solidFill>
                <a:latin typeface="Arial Narrow"/>
                <a:ea typeface="Arial Narrow"/>
                <a:cs typeface="Arial Narrow"/>
                <a:sym typeface="Arial Narrow"/>
              </a:rPr>
              <a:t>Texture</a:t>
            </a:r>
            <a:endParaRPr dirty="0">
              <a:solidFill>
                <a:schemeClr val="tx1"/>
              </a:solidFill>
            </a:endParaRPr>
          </a:p>
        </p:txBody>
      </p:sp>
      <p:sp>
        <p:nvSpPr>
          <p:cNvPr id="160" name="Google Shape;160;p5"/>
          <p:cNvSpPr txBox="1">
            <a:spLocks noGrp="1"/>
          </p:cNvSpPr>
          <p:nvPr>
            <p:ph idx="1"/>
          </p:nvPr>
        </p:nvSpPr>
        <p:spPr>
          <a:xfrm>
            <a:off x="1097279" y="1909162"/>
            <a:ext cx="10248499" cy="446030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sz="2400" dirty="0">
                <a:solidFill>
                  <a:schemeClr val="tx1"/>
                </a:solidFill>
                <a:latin typeface="Gill Sans MT" panose="020B0502020104020203" pitchFamily="34" charset="0"/>
                <a:ea typeface="Arial Narrow"/>
                <a:cs typeface="Arial Narrow"/>
                <a:sym typeface="Arial Narrow"/>
              </a:rPr>
              <a:t>Texture depends not only on the input image, but also on the goal for which the image texture is used and the textural features that are extracted from the image.</a:t>
            </a:r>
            <a:endParaRPr sz="2400" dirty="0">
              <a:solidFill>
                <a:schemeClr val="tx1"/>
              </a:solidFill>
              <a:latin typeface="Gill Sans MT" panose="020B0502020104020203" pitchFamily="34" charset="0"/>
            </a:endParaRPr>
          </a:p>
          <a:p>
            <a:pPr marL="228600" lvl="0" indent="-228600" algn="just" rtl="0">
              <a:lnSpc>
                <a:spcPct val="90000"/>
              </a:lnSpc>
              <a:spcBef>
                <a:spcPts val="1000"/>
              </a:spcBef>
              <a:spcAft>
                <a:spcPts val="0"/>
              </a:spcAft>
              <a:buClr>
                <a:schemeClr val="dk1"/>
              </a:buClr>
              <a:buSzPts val="2800"/>
              <a:buChar char="•"/>
            </a:pPr>
            <a:r>
              <a:rPr lang="en-US" sz="2400" dirty="0">
                <a:solidFill>
                  <a:schemeClr val="tx1"/>
                </a:solidFill>
                <a:latin typeface="Gill Sans MT" panose="020B0502020104020203" pitchFamily="34" charset="0"/>
                <a:ea typeface="Arial Narrow"/>
                <a:cs typeface="Arial Narrow"/>
                <a:sym typeface="Arial Narrow"/>
              </a:rPr>
              <a:t>Essentially, there is no unique definition of texture. There is no unique mathematical model to synthesis texture; there are many ways to describe and extract it.</a:t>
            </a:r>
            <a:endParaRPr sz="2400" dirty="0">
              <a:solidFill>
                <a:schemeClr val="tx1"/>
              </a:solidFill>
              <a:latin typeface="Gill Sans MT" panose="020B0502020104020203" pitchFamily="34" charset="0"/>
            </a:endParaRPr>
          </a:p>
          <a:p>
            <a:pPr marL="228600" lvl="0" indent="-228600" algn="just" rtl="0">
              <a:lnSpc>
                <a:spcPct val="90000"/>
              </a:lnSpc>
              <a:spcBef>
                <a:spcPts val="1000"/>
              </a:spcBef>
              <a:spcAft>
                <a:spcPts val="0"/>
              </a:spcAft>
              <a:buClr>
                <a:schemeClr val="dk1"/>
              </a:buClr>
              <a:buSzPts val="2800"/>
              <a:buChar char="•"/>
            </a:pPr>
            <a:r>
              <a:rPr lang="en-US" sz="2400" dirty="0">
                <a:solidFill>
                  <a:schemeClr val="tx1"/>
                </a:solidFill>
                <a:latin typeface="Gill Sans MT" panose="020B0502020104020203" pitchFamily="34" charset="0"/>
                <a:ea typeface="Arial Narrow"/>
                <a:cs typeface="Arial Narrow"/>
                <a:sym typeface="Arial Narrow"/>
              </a:rPr>
              <a:t>Clearly, images will usually contain samples of more than one texture. </a:t>
            </a:r>
            <a:endParaRPr sz="2400" dirty="0">
              <a:solidFill>
                <a:schemeClr val="tx1"/>
              </a:solidFill>
              <a:latin typeface="Gill Sans MT" panose="020B0502020104020203" pitchFamily="34" charset="0"/>
              <a:ea typeface="Arial Narrow"/>
              <a:cs typeface="Arial Narrow"/>
              <a:sym typeface="Arial Narrow"/>
            </a:endParaRPr>
          </a:p>
          <a:p>
            <a:pPr marL="228600" lvl="0" indent="-228600" algn="just" rtl="0">
              <a:lnSpc>
                <a:spcPct val="90000"/>
              </a:lnSpc>
              <a:spcBef>
                <a:spcPts val="1000"/>
              </a:spcBef>
              <a:spcAft>
                <a:spcPts val="0"/>
              </a:spcAft>
              <a:buClr>
                <a:schemeClr val="dk1"/>
              </a:buClr>
              <a:buSzPts val="2800"/>
              <a:buChar char="•"/>
            </a:pPr>
            <a:r>
              <a:rPr lang="en-US" sz="2400" dirty="0">
                <a:solidFill>
                  <a:schemeClr val="tx1"/>
                </a:solidFill>
                <a:latin typeface="Gill Sans MT" panose="020B0502020104020203" pitchFamily="34" charset="0"/>
                <a:ea typeface="Arial Narrow"/>
                <a:cs typeface="Arial Narrow"/>
                <a:sym typeface="Arial Narrow"/>
              </a:rPr>
              <a:t>To be able to describe texture (texture descriptions are measurements which characterize a texture) and then to classify it (classification is attributing the correct class label to a set of measurements) and then perhaps to segment an image according to its texture content.</a:t>
            </a:r>
            <a:endParaRPr sz="2400" dirty="0">
              <a:solidFill>
                <a:schemeClr val="tx1"/>
              </a:solidFill>
              <a:latin typeface="Gill Sans MT" panose="020B050202010402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8"/>
          <p:cNvSpPr txBox="1">
            <a:spLocks noGrp="1"/>
          </p:cNvSpPr>
          <p:nvPr>
            <p:ph type="title"/>
          </p:nvPr>
        </p:nvSpPr>
        <p:spPr>
          <a:xfrm>
            <a:off x="1435414" y="974344"/>
            <a:ext cx="10515600" cy="888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000"/>
              <a:buFont typeface="Arial Narrow"/>
              <a:buNone/>
            </a:pPr>
            <a:r>
              <a:rPr lang="en-US" sz="4000" dirty="0">
                <a:solidFill>
                  <a:schemeClr val="tx1"/>
                </a:solidFill>
                <a:latin typeface="Arial Narrow"/>
                <a:ea typeface="Arial Narrow"/>
                <a:cs typeface="Arial Narrow"/>
                <a:sym typeface="Arial Narrow"/>
              </a:rPr>
              <a:t>Texture Characterization</a:t>
            </a:r>
            <a:endParaRPr sz="4000" dirty="0">
              <a:solidFill>
                <a:schemeClr val="tx1"/>
              </a:solidFill>
              <a:latin typeface="Arial Narrow"/>
              <a:ea typeface="Arial Narrow"/>
              <a:cs typeface="Arial Narrow"/>
              <a:sym typeface="Arial Narrow"/>
            </a:endParaRPr>
          </a:p>
        </p:txBody>
      </p:sp>
      <p:sp>
        <p:nvSpPr>
          <p:cNvPr id="178" name="Google Shape;178;p8"/>
          <p:cNvSpPr txBox="1">
            <a:spLocks noGrp="1"/>
          </p:cNvSpPr>
          <p:nvPr>
            <p:ph idx="1"/>
          </p:nvPr>
        </p:nvSpPr>
        <p:spPr>
          <a:xfrm>
            <a:off x="1248508" y="2041806"/>
            <a:ext cx="10515600" cy="589184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ct val="100000"/>
              <a:buChar char="•"/>
            </a:pPr>
            <a:r>
              <a:rPr lang="en-US" sz="2200" dirty="0">
                <a:latin typeface="Gill Sans MT" panose="020B0502020104020203" pitchFamily="34" charset="0"/>
                <a:ea typeface="Arial Narrow"/>
                <a:cs typeface="Arial Narrow"/>
                <a:sym typeface="Arial Narrow"/>
              </a:rPr>
              <a:t>The </a:t>
            </a:r>
            <a:r>
              <a:rPr lang="en-US" sz="2200" dirty="0" err="1">
                <a:latin typeface="Gill Sans MT" panose="020B0502020104020203" pitchFamily="34" charset="0"/>
                <a:ea typeface="Arial Narrow"/>
                <a:cs typeface="Arial Narrow"/>
                <a:sym typeface="Arial Narrow"/>
              </a:rPr>
              <a:t>texels</a:t>
            </a:r>
            <a:r>
              <a:rPr lang="en-US" sz="2200" dirty="0">
                <a:latin typeface="Gill Sans MT" panose="020B0502020104020203" pitchFamily="34" charset="0"/>
                <a:ea typeface="Arial Narrow"/>
                <a:cs typeface="Arial Narrow"/>
                <a:sym typeface="Arial Narrow"/>
              </a:rPr>
              <a:t> will have various sizes and degrees of uniformity.</a:t>
            </a:r>
            <a:endParaRPr sz="2200" dirty="0">
              <a:latin typeface="Gill Sans MT" panose="020B0502020104020203" pitchFamily="34" charset="0"/>
            </a:endParaRPr>
          </a:p>
          <a:p>
            <a:pPr marL="228600" lvl="0" indent="-228600" algn="l" rtl="0">
              <a:lnSpc>
                <a:spcPct val="90000"/>
              </a:lnSpc>
              <a:spcBef>
                <a:spcPts val="1000"/>
              </a:spcBef>
              <a:spcAft>
                <a:spcPts val="0"/>
              </a:spcAft>
              <a:buClr>
                <a:schemeClr val="dk1"/>
              </a:buClr>
              <a:buSzPct val="100000"/>
              <a:buChar char="•"/>
            </a:pPr>
            <a:r>
              <a:rPr lang="en-US" sz="2200" dirty="0">
                <a:latin typeface="Gill Sans MT" panose="020B0502020104020203" pitchFamily="34" charset="0"/>
                <a:ea typeface="Arial Narrow"/>
                <a:cs typeface="Arial Narrow"/>
                <a:sym typeface="Arial Narrow"/>
              </a:rPr>
              <a:t>The </a:t>
            </a:r>
            <a:r>
              <a:rPr lang="en-US" sz="2200" dirty="0" err="1">
                <a:latin typeface="Gill Sans MT" panose="020B0502020104020203" pitchFamily="34" charset="0"/>
                <a:ea typeface="Arial Narrow"/>
                <a:cs typeface="Arial Narrow"/>
                <a:sym typeface="Arial Narrow"/>
              </a:rPr>
              <a:t>texels</a:t>
            </a:r>
            <a:r>
              <a:rPr lang="en-US" sz="2200" dirty="0">
                <a:latin typeface="Gill Sans MT" panose="020B0502020104020203" pitchFamily="34" charset="0"/>
                <a:ea typeface="Arial Narrow"/>
                <a:cs typeface="Arial Narrow"/>
                <a:sym typeface="Arial Narrow"/>
              </a:rPr>
              <a:t> will be orientated in various directions.</a:t>
            </a:r>
            <a:endParaRPr sz="2200" dirty="0">
              <a:latin typeface="Gill Sans MT" panose="020B0502020104020203" pitchFamily="34" charset="0"/>
            </a:endParaRPr>
          </a:p>
          <a:p>
            <a:pPr marL="228600" lvl="0" indent="-228600" algn="l" rtl="0">
              <a:lnSpc>
                <a:spcPct val="90000"/>
              </a:lnSpc>
              <a:spcBef>
                <a:spcPts val="1000"/>
              </a:spcBef>
              <a:spcAft>
                <a:spcPts val="0"/>
              </a:spcAft>
              <a:buClr>
                <a:schemeClr val="dk1"/>
              </a:buClr>
              <a:buSzPct val="100000"/>
              <a:buChar char="•"/>
            </a:pPr>
            <a:r>
              <a:rPr lang="en-US" sz="2200" dirty="0">
                <a:latin typeface="Gill Sans MT" panose="020B0502020104020203" pitchFamily="34" charset="0"/>
                <a:ea typeface="Arial Narrow"/>
                <a:cs typeface="Arial Narrow"/>
                <a:sym typeface="Arial Narrow"/>
              </a:rPr>
              <a:t>The </a:t>
            </a:r>
            <a:r>
              <a:rPr lang="en-US" sz="2200" dirty="0" err="1">
                <a:latin typeface="Gill Sans MT" panose="020B0502020104020203" pitchFamily="34" charset="0"/>
                <a:ea typeface="Arial Narrow"/>
                <a:cs typeface="Arial Narrow"/>
                <a:sym typeface="Arial Narrow"/>
              </a:rPr>
              <a:t>texels</a:t>
            </a:r>
            <a:r>
              <a:rPr lang="en-US" sz="2200" dirty="0">
                <a:latin typeface="Gill Sans MT" panose="020B0502020104020203" pitchFamily="34" charset="0"/>
                <a:ea typeface="Arial Narrow"/>
                <a:cs typeface="Arial Narrow"/>
                <a:sym typeface="Arial Narrow"/>
              </a:rPr>
              <a:t> will be spaced at varying distances in different directions.</a:t>
            </a:r>
            <a:endParaRPr sz="2200" dirty="0">
              <a:latin typeface="Gill Sans MT" panose="020B0502020104020203" pitchFamily="34" charset="0"/>
            </a:endParaRPr>
          </a:p>
          <a:p>
            <a:pPr marL="228600" lvl="0" indent="-228600" algn="l" rtl="0">
              <a:lnSpc>
                <a:spcPct val="90000"/>
              </a:lnSpc>
              <a:spcBef>
                <a:spcPts val="1000"/>
              </a:spcBef>
              <a:spcAft>
                <a:spcPts val="0"/>
              </a:spcAft>
              <a:buClr>
                <a:schemeClr val="dk1"/>
              </a:buClr>
              <a:buSzPct val="100000"/>
              <a:buChar char="•"/>
            </a:pPr>
            <a:r>
              <a:rPr lang="en-US" sz="2200" dirty="0">
                <a:latin typeface="Gill Sans MT" panose="020B0502020104020203" pitchFamily="34" charset="0"/>
                <a:ea typeface="Arial Narrow"/>
                <a:cs typeface="Arial Narrow"/>
                <a:sym typeface="Arial Narrow"/>
              </a:rPr>
              <a:t>The contrast will have various magnitudes and variations.</a:t>
            </a:r>
            <a:endParaRPr sz="2200" dirty="0">
              <a:latin typeface="Gill Sans MT" panose="020B0502020104020203" pitchFamily="34" charset="0"/>
            </a:endParaRPr>
          </a:p>
          <a:p>
            <a:pPr marL="228600" lvl="0" indent="-228600" algn="l" rtl="0">
              <a:lnSpc>
                <a:spcPct val="90000"/>
              </a:lnSpc>
              <a:spcBef>
                <a:spcPts val="1000"/>
              </a:spcBef>
              <a:spcAft>
                <a:spcPts val="0"/>
              </a:spcAft>
              <a:buClr>
                <a:schemeClr val="dk1"/>
              </a:buClr>
              <a:buSzPct val="100000"/>
              <a:buChar char="•"/>
            </a:pPr>
            <a:r>
              <a:rPr lang="en-US" sz="2200" dirty="0">
                <a:latin typeface="Gill Sans MT" panose="020B0502020104020203" pitchFamily="34" charset="0"/>
                <a:ea typeface="Arial Narrow"/>
                <a:cs typeface="Arial Narrow"/>
                <a:sym typeface="Arial Narrow"/>
              </a:rPr>
              <a:t>Various amounts of background may be visible between </a:t>
            </a:r>
            <a:r>
              <a:rPr lang="en-US" sz="2200" dirty="0" err="1">
                <a:latin typeface="Gill Sans MT" panose="020B0502020104020203" pitchFamily="34" charset="0"/>
                <a:ea typeface="Arial Narrow"/>
                <a:cs typeface="Arial Narrow"/>
                <a:sym typeface="Arial Narrow"/>
              </a:rPr>
              <a:t>texels</a:t>
            </a:r>
            <a:r>
              <a:rPr lang="en-US" sz="2200" dirty="0">
                <a:latin typeface="Gill Sans MT" panose="020B0502020104020203" pitchFamily="34" charset="0"/>
                <a:ea typeface="Arial Narrow"/>
                <a:cs typeface="Arial Narrow"/>
                <a:sym typeface="Arial Narrow"/>
              </a:rPr>
              <a:t>.</a:t>
            </a:r>
            <a:endParaRPr sz="2200" dirty="0">
              <a:latin typeface="Gill Sans MT" panose="020B0502020104020203" pitchFamily="34" charset="0"/>
            </a:endParaRPr>
          </a:p>
          <a:p>
            <a:pPr marL="228600" lvl="0" indent="-228600" algn="l" rtl="0">
              <a:lnSpc>
                <a:spcPct val="90000"/>
              </a:lnSpc>
              <a:spcBef>
                <a:spcPts val="1000"/>
              </a:spcBef>
              <a:spcAft>
                <a:spcPts val="0"/>
              </a:spcAft>
              <a:buClr>
                <a:schemeClr val="dk1"/>
              </a:buClr>
              <a:buSzPct val="100000"/>
              <a:buChar char="•"/>
            </a:pPr>
            <a:r>
              <a:rPr lang="en-US" sz="2200" dirty="0">
                <a:latin typeface="Gill Sans MT" panose="020B0502020104020203" pitchFamily="34" charset="0"/>
                <a:ea typeface="Arial Narrow"/>
                <a:cs typeface="Arial Narrow"/>
                <a:sym typeface="Arial Narrow"/>
              </a:rPr>
              <a:t>The variations composing the texture may each have varying degrees of regularity face to face  randomness.</a:t>
            </a:r>
            <a:endParaRPr sz="2200" dirty="0">
              <a:latin typeface="Gill Sans MT" panose="020B050202010402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10"/>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dirty="0">
                <a:solidFill>
                  <a:schemeClr val="tx1"/>
                </a:solidFill>
                <a:latin typeface="Gill Sans MT" panose="020B0502020104020203" pitchFamily="34" charset="0"/>
              </a:rPr>
              <a:t>There are </a:t>
            </a:r>
            <a:r>
              <a:rPr lang="en-US" dirty="0">
                <a:solidFill>
                  <a:srgbClr val="0070C0"/>
                </a:solidFill>
                <a:latin typeface="Gill Sans MT" panose="020B0502020104020203" pitchFamily="34" charset="0"/>
              </a:rPr>
              <a:t>three main kinds of texture representation</a:t>
            </a:r>
            <a:r>
              <a:rPr lang="en-US" dirty="0">
                <a:solidFill>
                  <a:schemeClr val="tx1"/>
                </a:solidFill>
                <a:latin typeface="Gill Sans MT" panose="020B0502020104020203" pitchFamily="34" charset="0"/>
              </a:rPr>
              <a:t>. </a:t>
            </a:r>
            <a:endParaRPr dirty="0">
              <a:solidFill>
                <a:schemeClr val="tx1"/>
              </a:solidFill>
              <a:latin typeface="Gill Sans MT" panose="020B0502020104020203" pitchFamily="34" charset="0"/>
            </a:endParaRPr>
          </a:p>
          <a:p>
            <a:pPr marL="292608" lvl="1" indent="0">
              <a:spcBef>
                <a:spcPts val="1000"/>
              </a:spcBef>
              <a:spcAft>
                <a:spcPts val="0"/>
              </a:spcAft>
              <a:buClr>
                <a:schemeClr val="dk1"/>
              </a:buClr>
              <a:buSzPct val="100000"/>
              <a:buNone/>
            </a:pPr>
            <a:r>
              <a:rPr lang="en-US" sz="2200" dirty="0">
                <a:solidFill>
                  <a:schemeClr val="tx1"/>
                </a:solidFill>
                <a:latin typeface="Gill Sans MT" panose="020B0502020104020203" pitchFamily="34" charset="0"/>
              </a:rPr>
              <a:t>1.Local texture representations</a:t>
            </a:r>
            <a:endParaRPr sz="2200" dirty="0">
              <a:solidFill>
                <a:schemeClr val="tx1"/>
              </a:solidFill>
              <a:latin typeface="Gill Sans MT" panose="020B0502020104020203" pitchFamily="34" charset="0"/>
            </a:endParaRPr>
          </a:p>
          <a:p>
            <a:pPr marL="292608" lvl="1" indent="0">
              <a:spcBef>
                <a:spcPts val="1000"/>
              </a:spcBef>
              <a:spcAft>
                <a:spcPts val="0"/>
              </a:spcAft>
              <a:buClr>
                <a:schemeClr val="dk1"/>
              </a:buClr>
              <a:buSzPct val="100000"/>
              <a:buNone/>
            </a:pPr>
            <a:r>
              <a:rPr lang="en-US" sz="2200" dirty="0">
                <a:solidFill>
                  <a:schemeClr val="tx1"/>
                </a:solidFill>
                <a:latin typeface="Gill Sans MT" panose="020B0502020104020203" pitchFamily="34" charset="0"/>
              </a:rPr>
              <a:t>2.pooled texture representations.</a:t>
            </a:r>
            <a:endParaRPr sz="2200" dirty="0">
              <a:solidFill>
                <a:schemeClr val="tx1"/>
              </a:solidFill>
              <a:latin typeface="Gill Sans MT" panose="020B0502020104020203" pitchFamily="34" charset="0"/>
            </a:endParaRPr>
          </a:p>
          <a:p>
            <a:pPr marL="292608" lvl="1" indent="0">
              <a:spcBef>
                <a:spcPts val="1000"/>
              </a:spcBef>
              <a:spcAft>
                <a:spcPts val="0"/>
              </a:spcAft>
              <a:buClr>
                <a:schemeClr val="dk1"/>
              </a:buClr>
              <a:buSzPct val="100000"/>
              <a:buNone/>
            </a:pPr>
            <a:r>
              <a:rPr lang="en-US" sz="2200" dirty="0">
                <a:solidFill>
                  <a:schemeClr val="tx1"/>
                </a:solidFill>
                <a:latin typeface="Gill Sans MT" panose="020B0502020104020203" pitchFamily="34" charset="0"/>
              </a:rPr>
              <a:t>3.Data-driven texture representations</a:t>
            </a:r>
          </a:p>
          <a:p>
            <a:pPr marL="0" lvl="0" indent="0" algn="l" rtl="0">
              <a:lnSpc>
                <a:spcPct val="90000"/>
              </a:lnSpc>
              <a:spcBef>
                <a:spcPts val="1000"/>
              </a:spcBef>
              <a:spcAft>
                <a:spcPts val="0"/>
              </a:spcAft>
              <a:buClr>
                <a:schemeClr val="dk1"/>
              </a:buClr>
              <a:buSzPct val="100000"/>
              <a:buNone/>
            </a:pPr>
            <a:endParaRPr dirty="0">
              <a:solidFill>
                <a:schemeClr val="tx1"/>
              </a:solidFill>
              <a:latin typeface="Gill Sans MT" panose="020B0502020104020203" pitchFamily="34" charset="0"/>
            </a:endParaRPr>
          </a:p>
          <a:p>
            <a:pPr marL="0" lvl="0" indent="0" algn="l" rtl="0">
              <a:lnSpc>
                <a:spcPct val="90000"/>
              </a:lnSpc>
              <a:spcBef>
                <a:spcPts val="1000"/>
              </a:spcBef>
              <a:spcAft>
                <a:spcPts val="0"/>
              </a:spcAft>
              <a:buClr>
                <a:srgbClr val="FF0000"/>
              </a:buClr>
              <a:buSzPct val="100000"/>
              <a:buNone/>
            </a:pPr>
            <a:r>
              <a:rPr lang="en-US" dirty="0">
                <a:solidFill>
                  <a:srgbClr val="0070C0"/>
                </a:solidFill>
                <a:latin typeface="Gill Sans MT" panose="020B0502020104020203" pitchFamily="34" charset="0"/>
              </a:rPr>
              <a:t>Local texture representations</a:t>
            </a:r>
            <a:endParaRPr dirty="0">
              <a:solidFill>
                <a:srgbClr val="0070C0"/>
              </a:solidFill>
              <a:latin typeface="Gill Sans MT" panose="020B0502020104020203" pitchFamily="34" charset="0"/>
            </a:endParaRPr>
          </a:p>
          <a:p>
            <a:pPr marL="228600" lvl="0" indent="-228600" algn="l" rtl="0">
              <a:lnSpc>
                <a:spcPct val="90000"/>
              </a:lnSpc>
              <a:spcBef>
                <a:spcPts val="1000"/>
              </a:spcBef>
              <a:spcAft>
                <a:spcPts val="0"/>
              </a:spcAft>
              <a:buClr>
                <a:schemeClr val="dk1"/>
              </a:buClr>
              <a:buSzPct val="100000"/>
              <a:buChar char="•"/>
            </a:pPr>
            <a:r>
              <a:rPr lang="en-US" dirty="0">
                <a:solidFill>
                  <a:schemeClr val="tx1"/>
                </a:solidFill>
                <a:latin typeface="Gill Sans MT" panose="020B0502020104020203" pitchFamily="34" charset="0"/>
              </a:rPr>
              <a:t>Local texture representations encode the texture very close to a point in an image. </a:t>
            </a:r>
            <a:endParaRPr dirty="0">
              <a:solidFill>
                <a:schemeClr val="tx1"/>
              </a:solidFill>
              <a:latin typeface="Gill Sans MT" panose="020B0502020104020203" pitchFamily="34" charset="0"/>
            </a:endParaRPr>
          </a:p>
          <a:p>
            <a:pPr marL="228600" lvl="0" indent="-228600" algn="l" rtl="0">
              <a:lnSpc>
                <a:spcPct val="90000"/>
              </a:lnSpc>
              <a:spcBef>
                <a:spcPts val="1000"/>
              </a:spcBef>
              <a:spcAft>
                <a:spcPts val="0"/>
              </a:spcAft>
              <a:buClr>
                <a:schemeClr val="dk1"/>
              </a:buClr>
              <a:buSzPct val="100000"/>
              <a:buChar char="•"/>
            </a:pPr>
            <a:r>
              <a:rPr lang="en-US" dirty="0">
                <a:solidFill>
                  <a:schemeClr val="tx1"/>
                </a:solidFill>
                <a:latin typeface="Gill Sans MT" panose="020B0502020104020203" pitchFamily="34" charset="0"/>
              </a:rPr>
              <a:t>These representations can’t be comprehensive, because they look at a small piece of the image. </a:t>
            </a:r>
            <a:endParaRPr dirty="0">
              <a:solidFill>
                <a:schemeClr val="tx1"/>
              </a:solidFill>
              <a:latin typeface="Gill Sans MT" panose="020B0502020104020203" pitchFamily="34" charset="0"/>
            </a:endParaRPr>
          </a:p>
          <a:p>
            <a:pPr marL="228600" lvl="0" indent="-228600" algn="l" rtl="0">
              <a:lnSpc>
                <a:spcPct val="90000"/>
              </a:lnSpc>
              <a:spcBef>
                <a:spcPts val="1000"/>
              </a:spcBef>
              <a:spcAft>
                <a:spcPts val="0"/>
              </a:spcAft>
              <a:buClr>
                <a:schemeClr val="dk1"/>
              </a:buClr>
              <a:buSzPct val="100000"/>
              <a:buChar char="•"/>
            </a:pPr>
            <a:r>
              <a:rPr lang="en-US" dirty="0">
                <a:solidFill>
                  <a:schemeClr val="tx1"/>
                </a:solidFill>
                <a:latin typeface="Gill Sans MT" panose="020B0502020104020203" pitchFamily="34" charset="0"/>
              </a:rPr>
              <a:t>It is very useful in image segmentation. Inside a region look similar to one another, and different from points outside the region, and segmentation algorithms need a description of the appearance close to the point to impose this requirement. </a:t>
            </a:r>
            <a:endParaRPr dirty="0">
              <a:solidFill>
                <a:schemeClr val="tx1"/>
              </a:solidFill>
              <a:latin typeface="Gill Sans MT" panose="020B0502020104020203" pitchFamily="34" charset="0"/>
            </a:endParaRPr>
          </a:p>
          <a:p>
            <a:pPr marL="228600" lvl="0" indent="-228600" algn="l" rtl="0">
              <a:lnSpc>
                <a:spcPct val="90000"/>
              </a:lnSpc>
              <a:spcBef>
                <a:spcPts val="1000"/>
              </a:spcBef>
              <a:spcAft>
                <a:spcPts val="0"/>
              </a:spcAft>
              <a:buClr>
                <a:schemeClr val="dk1"/>
              </a:buClr>
              <a:buSzPct val="100000"/>
              <a:buChar char="•"/>
            </a:pPr>
            <a:r>
              <a:rPr lang="en-US" dirty="0">
                <a:solidFill>
                  <a:schemeClr val="tx1"/>
                </a:solidFill>
                <a:latin typeface="Gill Sans MT" panose="020B0502020104020203" pitchFamily="34" charset="0"/>
              </a:rPr>
              <a:t>Recovering surface orientation or surface shape from an image texture is known as shape from texture.</a:t>
            </a:r>
            <a:endParaRPr dirty="0">
              <a:solidFill>
                <a:schemeClr val="tx1"/>
              </a:solidFill>
              <a:latin typeface="Gill Sans MT" panose="020B0502020104020203" pitchFamily="34" charset="0"/>
            </a:endParaRPr>
          </a:p>
        </p:txBody>
      </p:sp>
      <p:sp>
        <p:nvSpPr>
          <p:cNvPr id="4" name="Google Shape;177;p8">
            <a:extLst>
              <a:ext uri="{FF2B5EF4-FFF2-40B4-BE49-F238E27FC236}">
                <a16:creationId xmlns:a16="http://schemas.microsoft.com/office/drawing/2014/main" id="{A3E117E3-D572-52BB-05B6-AC0C8C8B4D9F}"/>
              </a:ext>
            </a:extLst>
          </p:cNvPr>
          <p:cNvSpPr txBox="1">
            <a:spLocks/>
          </p:cNvSpPr>
          <p:nvPr/>
        </p:nvSpPr>
        <p:spPr>
          <a:xfrm>
            <a:off x="1097280" y="957214"/>
            <a:ext cx="10515600" cy="888520"/>
          </a:xfrm>
          <a:prstGeom prst="rect">
            <a:avLst/>
          </a:prstGeom>
          <a:noFill/>
          <a:ln>
            <a:noFill/>
          </a:ln>
        </p:spPr>
        <p:txBody>
          <a:bodyPr spcFirstLastPara="1" vert="horz" wrap="square" lIns="91425" tIns="45700" rIns="91425" bIns="45700" rtlCol="0" anchor="ctr" anchorCtr="0">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0000"/>
              </a:lnSpc>
              <a:spcBef>
                <a:spcPts val="0"/>
              </a:spcBef>
              <a:buClr>
                <a:srgbClr val="FF0000"/>
              </a:buClr>
              <a:buSzPts val="4000"/>
              <a:buFont typeface="Arial Narrow"/>
              <a:buNone/>
            </a:pPr>
            <a:r>
              <a:rPr lang="en-US" sz="4000" dirty="0">
                <a:solidFill>
                  <a:schemeClr val="tx1"/>
                </a:solidFill>
                <a:latin typeface="Gill Sans MT" panose="020B0502020104020203" pitchFamily="34" charset="0"/>
                <a:ea typeface="Arial Narrow"/>
                <a:cs typeface="Arial Narrow"/>
                <a:sym typeface="Arial Narrow"/>
              </a:rPr>
              <a:t>Texture Representation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13"/>
          <p:cNvSpPr txBox="1">
            <a:spLocks noGrp="1"/>
          </p:cNvSpPr>
          <p:nvPr>
            <p:ph idx="1"/>
          </p:nvPr>
        </p:nvSpPr>
        <p:spPr>
          <a:xfrm>
            <a:off x="1037491" y="1914273"/>
            <a:ext cx="11056185" cy="4191559"/>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ct val="100000"/>
              <a:buNone/>
            </a:pPr>
            <a:r>
              <a:rPr lang="en-US" dirty="0">
                <a:solidFill>
                  <a:srgbClr val="0070C0"/>
                </a:solidFill>
                <a:latin typeface="Gill Sans MT" panose="020B0502020104020203" pitchFamily="34" charset="0"/>
                <a:ea typeface="Arial Narrow"/>
                <a:cs typeface="Arial Narrow"/>
                <a:sym typeface="Arial Narrow"/>
              </a:rPr>
              <a:t>Pooled Texture Representation:</a:t>
            </a:r>
          </a:p>
          <a:p>
            <a:pPr marL="0" lvl="0" indent="0" algn="l" rtl="0">
              <a:lnSpc>
                <a:spcPct val="90000"/>
              </a:lnSpc>
              <a:spcBef>
                <a:spcPts val="0"/>
              </a:spcBef>
              <a:spcAft>
                <a:spcPts val="0"/>
              </a:spcAft>
              <a:buClr>
                <a:schemeClr val="dk1"/>
              </a:buClr>
              <a:buSzPct val="100000"/>
              <a:buNone/>
            </a:pPr>
            <a:r>
              <a:rPr lang="en-US" dirty="0">
                <a:solidFill>
                  <a:schemeClr val="tx1"/>
                </a:solidFill>
                <a:latin typeface="Gill Sans MT" panose="020B0502020104020203" pitchFamily="34" charset="0"/>
                <a:ea typeface="Arial Narrow"/>
                <a:cs typeface="Arial Narrow"/>
                <a:sym typeface="Arial Narrow"/>
              </a:rPr>
              <a:t>A texture is a set of </a:t>
            </a:r>
            <a:r>
              <a:rPr lang="en-US" dirty="0" err="1">
                <a:solidFill>
                  <a:schemeClr val="tx1"/>
                </a:solidFill>
                <a:latin typeface="Gill Sans MT" panose="020B0502020104020203" pitchFamily="34" charset="0"/>
                <a:ea typeface="Arial Narrow"/>
                <a:cs typeface="Arial Narrow"/>
                <a:sym typeface="Arial Narrow"/>
              </a:rPr>
              <a:t>textons</a:t>
            </a:r>
            <a:r>
              <a:rPr lang="en-US" dirty="0">
                <a:solidFill>
                  <a:schemeClr val="tx1"/>
                </a:solidFill>
                <a:latin typeface="Gill Sans MT" panose="020B0502020104020203" pitchFamily="34" charset="0"/>
                <a:ea typeface="Arial Narrow"/>
                <a:cs typeface="Arial Narrow"/>
                <a:sym typeface="Arial Narrow"/>
              </a:rPr>
              <a:t> that repeat in some way.  Find these </a:t>
            </a:r>
            <a:r>
              <a:rPr lang="en-US" dirty="0" err="1">
                <a:solidFill>
                  <a:schemeClr val="tx1"/>
                </a:solidFill>
                <a:latin typeface="Gill Sans MT" panose="020B0502020104020203" pitchFamily="34" charset="0"/>
                <a:ea typeface="Arial Narrow"/>
                <a:cs typeface="Arial Narrow"/>
                <a:sym typeface="Arial Narrow"/>
              </a:rPr>
              <a:t>textons</a:t>
            </a:r>
            <a:r>
              <a:rPr lang="en-US" dirty="0">
                <a:solidFill>
                  <a:schemeClr val="tx1"/>
                </a:solidFill>
                <a:latin typeface="Gill Sans MT" panose="020B0502020104020203" pitchFamily="34" charset="0"/>
                <a:ea typeface="Arial Narrow"/>
                <a:cs typeface="Arial Narrow"/>
                <a:sym typeface="Arial Narrow"/>
              </a:rPr>
              <a:t> by looking for image patches that are common.</a:t>
            </a:r>
            <a:endParaRPr dirty="0">
              <a:solidFill>
                <a:schemeClr val="tx1"/>
              </a:solidFill>
              <a:latin typeface="Gill Sans MT" panose="020B0502020104020203" pitchFamily="34" charset="0"/>
            </a:endParaRPr>
          </a:p>
          <a:p>
            <a:pPr marL="228600" lvl="0" indent="-228600" algn="l" rtl="0">
              <a:lnSpc>
                <a:spcPct val="90000"/>
              </a:lnSpc>
              <a:spcBef>
                <a:spcPts val="1000"/>
              </a:spcBef>
              <a:spcAft>
                <a:spcPts val="0"/>
              </a:spcAft>
              <a:buClr>
                <a:schemeClr val="dk1"/>
              </a:buClr>
              <a:buSzPct val="100000"/>
              <a:buChar char="•"/>
            </a:pPr>
            <a:r>
              <a:rPr lang="en-US" dirty="0">
                <a:solidFill>
                  <a:schemeClr val="tx1"/>
                </a:solidFill>
                <a:latin typeface="Gill Sans MT" panose="020B0502020104020203" pitchFamily="34" charset="0"/>
                <a:ea typeface="Arial Narrow"/>
                <a:cs typeface="Arial Narrow"/>
                <a:sym typeface="Arial Narrow"/>
              </a:rPr>
              <a:t> An alternative is to find sets of </a:t>
            </a:r>
            <a:r>
              <a:rPr lang="en-US" dirty="0" err="1">
                <a:solidFill>
                  <a:schemeClr val="tx1"/>
                </a:solidFill>
                <a:latin typeface="Gill Sans MT" panose="020B0502020104020203" pitchFamily="34" charset="0"/>
                <a:ea typeface="Arial Narrow"/>
                <a:cs typeface="Arial Narrow"/>
                <a:sym typeface="Arial Narrow"/>
              </a:rPr>
              <a:t>texton</a:t>
            </a:r>
            <a:r>
              <a:rPr lang="en-US" dirty="0">
                <a:solidFill>
                  <a:schemeClr val="tx1"/>
                </a:solidFill>
                <a:latin typeface="Gill Sans MT" panose="020B0502020104020203" pitchFamily="34" charset="0"/>
                <a:ea typeface="Arial Narrow"/>
                <a:cs typeface="Arial Narrow"/>
                <a:sym typeface="Arial Narrow"/>
              </a:rPr>
              <a:t> sub-elements—that is, vectors of filter outputs—that are common (if </a:t>
            </a:r>
            <a:r>
              <a:rPr lang="en-US" dirty="0" err="1">
                <a:solidFill>
                  <a:schemeClr val="tx1"/>
                </a:solidFill>
                <a:latin typeface="Gill Sans MT" panose="020B0502020104020203" pitchFamily="34" charset="0"/>
                <a:ea typeface="Arial Narrow"/>
                <a:cs typeface="Arial Narrow"/>
                <a:sym typeface="Arial Narrow"/>
              </a:rPr>
              <a:t>textons</a:t>
            </a:r>
            <a:r>
              <a:rPr lang="en-US" dirty="0">
                <a:solidFill>
                  <a:schemeClr val="tx1"/>
                </a:solidFill>
                <a:latin typeface="Gill Sans MT" panose="020B0502020104020203" pitchFamily="34" charset="0"/>
                <a:ea typeface="Arial Narrow"/>
                <a:cs typeface="Arial Narrow"/>
                <a:sym typeface="Arial Narrow"/>
              </a:rPr>
              <a:t> are repeated, then so are their </a:t>
            </a:r>
            <a:r>
              <a:rPr lang="en-US" dirty="0" err="1">
                <a:solidFill>
                  <a:schemeClr val="tx1"/>
                </a:solidFill>
                <a:latin typeface="Gill Sans MT" panose="020B0502020104020203" pitchFamily="34" charset="0"/>
                <a:ea typeface="Arial Narrow"/>
                <a:cs typeface="Arial Narrow"/>
                <a:sym typeface="Arial Narrow"/>
              </a:rPr>
              <a:t>subelements</a:t>
            </a:r>
            <a:r>
              <a:rPr lang="en-US" dirty="0">
                <a:solidFill>
                  <a:schemeClr val="tx1"/>
                </a:solidFill>
                <a:latin typeface="Gill Sans MT" panose="020B0502020104020203" pitchFamily="34" charset="0"/>
                <a:ea typeface="Arial Narrow"/>
                <a:cs typeface="Arial Narrow"/>
                <a:sym typeface="Arial Narrow"/>
              </a:rPr>
              <a:t>). </a:t>
            </a:r>
            <a:endParaRPr dirty="0">
              <a:solidFill>
                <a:schemeClr val="tx1"/>
              </a:solidFill>
              <a:latin typeface="Gill Sans MT" panose="020B0502020104020203" pitchFamily="34" charset="0"/>
              <a:ea typeface="Arial Narrow"/>
              <a:cs typeface="Arial Narrow"/>
              <a:sym typeface="Arial Narrow"/>
            </a:endParaRPr>
          </a:p>
          <a:p>
            <a:pPr marL="0" lvl="0" indent="0" algn="l" rtl="0">
              <a:lnSpc>
                <a:spcPct val="90000"/>
              </a:lnSpc>
              <a:spcBef>
                <a:spcPts val="1000"/>
              </a:spcBef>
              <a:spcAft>
                <a:spcPts val="0"/>
              </a:spcAft>
              <a:buClr>
                <a:schemeClr val="dk1"/>
              </a:buClr>
              <a:buSzPct val="100000"/>
              <a:buNone/>
            </a:pPr>
            <a:r>
              <a:rPr lang="en-US" dirty="0">
                <a:solidFill>
                  <a:schemeClr val="tx1"/>
                </a:solidFill>
                <a:latin typeface="Gill Sans MT" panose="020B0502020104020203" pitchFamily="34" charset="0"/>
                <a:ea typeface="Arial Narrow"/>
                <a:cs typeface="Arial Narrow"/>
                <a:sym typeface="Arial Narrow"/>
              </a:rPr>
              <a:t>There are two important difficulties in finding image patches or vectors of filter outputs that commonly occur together.</a:t>
            </a:r>
            <a:endParaRPr dirty="0">
              <a:solidFill>
                <a:schemeClr val="tx1"/>
              </a:solidFill>
              <a:latin typeface="Gill Sans MT" panose="020B0502020104020203" pitchFamily="34" charset="0"/>
            </a:endParaRPr>
          </a:p>
          <a:p>
            <a:pPr marL="0" lvl="0" indent="0" algn="l" rtl="0">
              <a:lnSpc>
                <a:spcPct val="90000"/>
              </a:lnSpc>
              <a:spcBef>
                <a:spcPts val="1000"/>
              </a:spcBef>
              <a:spcAft>
                <a:spcPts val="0"/>
              </a:spcAft>
              <a:buClr>
                <a:schemeClr val="dk1"/>
              </a:buClr>
              <a:buSzPct val="100000"/>
              <a:buNone/>
            </a:pPr>
            <a:r>
              <a:rPr lang="en-US" dirty="0">
                <a:solidFill>
                  <a:schemeClr val="tx1"/>
                </a:solidFill>
                <a:latin typeface="Gill Sans MT" panose="020B0502020104020203" pitchFamily="34" charset="0"/>
                <a:ea typeface="Arial Narrow"/>
                <a:cs typeface="Arial Narrow"/>
                <a:sym typeface="Arial Narrow"/>
              </a:rPr>
              <a:t>	(</a:t>
            </a:r>
            <a:r>
              <a:rPr lang="en-US" dirty="0" err="1">
                <a:solidFill>
                  <a:schemeClr val="tx1"/>
                </a:solidFill>
                <a:latin typeface="Gill Sans MT" panose="020B0502020104020203" pitchFamily="34" charset="0"/>
                <a:ea typeface="Arial Narrow"/>
                <a:cs typeface="Arial Narrow"/>
                <a:sym typeface="Arial Narrow"/>
              </a:rPr>
              <a:t>i</a:t>
            </a:r>
            <a:r>
              <a:rPr lang="en-US" dirty="0">
                <a:solidFill>
                  <a:schemeClr val="tx1"/>
                </a:solidFill>
                <a:latin typeface="Gill Sans MT" panose="020B0502020104020203" pitchFamily="34" charset="0"/>
                <a:ea typeface="Arial Narrow"/>
                <a:cs typeface="Arial Narrow"/>
                <a:sym typeface="Arial Narrow"/>
              </a:rPr>
              <a:t>) Representations of the image are continuous, cannot simply count how many times a particular pattern occurs, because each vector is slightly different.</a:t>
            </a:r>
            <a:endParaRPr dirty="0">
              <a:solidFill>
                <a:schemeClr val="tx1"/>
              </a:solidFill>
              <a:latin typeface="Gill Sans MT" panose="020B0502020104020203" pitchFamily="34" charset="0"/>
            </a:endParaRPr>
          </a:p>
          <a:p>
            <a:pPr marL="0" lvl="0" indent="0" algn="l" rtl="0">
              <a:lnSpc>
                <a:spcPct val="90000"/>
              </a:lnSpc>
              <a:spcBef>
                <a:spcPts val="1000"/>
              </a:spcBef>
              <a:spcAft>
                <a:spcPts val="0"/>
              </a:spcAft>
              <a:buClr>
                <a:schemeClr val="dk1"/>
              </a:buClr>
              <a:buSzPct val="100000"/>
              <a:buNone/>
            </a:pPr>
            <a:r>
              <a:rPr lang="en-US" dirty="0">
                <a:solidFill>
                  <a:schemeClr val="tx1"/>
                </a:solidFill>
                <a:latin typeface="Gill Sans MT" panose="020B0502020104020203" pitchFamily="34" charset="0"/>
                <a:ea typeface="Arial Narrow"/>
                <a:cs typeface="Arial Narrow"/>
                <a:sym typeface="Arial Narrow"/>
              </a:rPr>
              <a:t>	(ii) The representation is high dimensional in either case. A patch around a pixel might need hundreds of pixels to represent it well; similarly, hundreds of different filters might be needed to represent the image at a pixel. </a:t>
            </a:r>
            <a:endParaRPr dirty="0">
              <a:solidFill>
                <a:schemeClr val="tx1"/>
              </a:solidFill>
              <a:latin typeface="Gill Sans MT" panose="020B0502020104020203" pitchFamily="34" charset="0"/>
              <a:ea typeface="Arial Narrow"/>
              <a:cs typeface="Arial Narrow"/>
              <a:sym typeface="Arial Narrow"/>
            </a:endParaRPr>
          </a:p>
          <a:p>
            <a:pPr marL="228600" lvl="0" indent="-228600" algn="l" rtl="0">
              <a:lnSpc>
                <a:spcPct val="90000"/>
              </a:lnSpc>
              <a:spcBef>
                <a:spcPts val="1000"/>
              </a:spcBef>
              <a:spcAft>
                <a:spcPts val="0"/>
              </a:spcAft>
              <a:buClr>
                <a:schemeClr val="dk1"/>
              </a:buClr>
              <a:buSzPct val="100000"/>
              <a:buChar char="•"/>
            </a:pPr>
            <a:r>
              <a:rPr lang="en-US" dirty="0">
                <a:solidFill>
                  <a:schemeClr val="tx1"/>
                </a:solidFill>
                <a:latin typeface="Gill Sans MT" panose="020B0502020104020203" pitchFamily="34" charset="0"/>
                <a:ea typeface="Arial Narrow"/>
                <a:cs typeface="Arial Narrow"/>
                <a:sym typeface="Arial Narrow"/>
              </a:rPr>
              <a:t>This means we cannot build a histogram directly, either, because it will have an unmanageable number of cells.</a:t>
            </a:r>
            <a:endParaRPr dirty="0">
              <a:solidFill>
                <a:schemeClr val="tx1"/>
              </a:solidFill>
              <a:latin typeface="Gill Sans MT" panose="020B0502020104020203" pitchFamily="34" charset="0"/>
            </a:endParaRPr>
          </a:p>
        </p:txBody>
      </p:sp>
      <p:sp>
        <p:nvSpPr>
          <p:cNvPr id="7" name="Google Shape;177;p8">
            <a:extLst>
              <a:ext uri="{FF2B5EF4-FFF2-40B4-BE49-F238E27FC236}">
                <a16:creationId xmlns:a16="http://schemas.microsoft.com/office/drawing/2014/main" id="{10F45169-FE4D-B5BB-51C6-9561C366167F}"/>
              </a:ext>
            </a:extLst>
          </p:cNvPr>
          <p:cNvSpPr txBox="1">
            <a:spLocks/>
          </p:cNvSpPr>
          <p:nvPr/>
        </p:nvSpPr>
        <p:spPr>
          <a:xfrm>
            <a:off x="1097280" y="957214"/>
            <a:ext cx="10515600" cy="888520"/>
          </a:xfrm>
          <a:prstGeom prst="rect">
            <a:avLst/>
          </a:prstGeom>
          <a:noFill/>
          <a:ln>
            <a:noFill/>
          </a:ln>
        </p:spPr>
        <p:txBody>
          <a:bodyPr spcFirstLastPara="1" vert="horz" wrap="square" lIns="91425" tIns="45700" rIns="91425" bIns="45700" rtlCol="0" anchor="ctr" anchorCtr="0">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0000"/>
              </a:lnSpc>
              <a:spcBef>
                <a:spcPts val="0"/>
              </a:spcBef>
              <a:buClr>
                <a:srgbClr val="FF0000"/>
              </a:buClr>
              <a:buSzPts val="4000"/>
              <a:buFont typeface="Arial Narrow"/>
              <a:buNone/>
            </a:pPr>
            <a:r>
              <a:rPr lang="en-US" sz="4000" dirty="0">
                <a:solidFill>
                  <a:schemeClr val="tx1"/>
                </a:solidFill>
                <a:latin typeface="Gill Sans MT" panose="020B0502020104020203" pitchFamily="34" charset="0"/>
                <a:ea typeface="Arial Narrow"/>
                <a:cs typeface="Arial Narrow"/>
                <a:sym typeface="Arial Narrow"/>
              </a:rPr>
              <a:t>Texture Representation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14"/>
          <p:cNvSpPr txBox="1">
            <a:spLocks noGrp="1"/>
          </p:cNvSpPr>
          <p:nvPr>
            <p:ph idx="1"/>
          </p:nvPr>
        </p:nvSpPr>
        <p:spPr>
          <a:xfrm>
            <a:off x="909212" y="1845734"/>
            <a:ext cx="10515600" cy="4390943"/>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2600"/>
              <a:buNone/>
            </a:pPr>
            <a:r>
              <a:rPr lang="en-US" sz="1800" dirty="0">
                <a:solidFill>
                  <a:srgbClr val="0070C0"/>
                </a:solidFill>
                <a:latin typeface="Gill Sans MT" panose="020B0502020104020203" pitchFamily="34" charset="0"/>
                <a:ea typeface="Arial Narrow"/>
                <a:cs typeface="Arial Narrow"/>
                <a:sym typeface="Arial Narrow"/>
              </a:rPr>
              <a:t>Data-driven Texture Representations</a:t>
            </a:r>
          </a:p>
          <a:p>
            <a:pPr marL="0" lvl="0" indent="0" algn="just" rtl="0">
              <a:lnSpc>
                <a:spcPct val="90000"/>
              </a:lnSpc>
              <a:spcBef>
                <a:spcPts val="0"/>
              </a:spcBef>
              <a:spcAft>
                <a:spcPts val="0"/>
              </a:spcAft>
              <a:buClr>
                <a:schemeClr val="dk1"/>
              </a:buClr>
              <a:buSzPts val="2600"/>
              <a:buNone/>
            </a:pPr>
            <a:endParaRPr lang="en-US" sz="1800" dirty="0">
              <a:solidFill>
                <a:srgbClr val="0070C0"/>
              </a:solidFill>
              <a:latin typeface="Gill Sans MT" panose="020B0502020104020203" pitchFamily="34" charset="0"/>
              <a:ea typeface="Arial Narrow"/>
              <a:cs typeface="Arial Narrow"/>
              <a:sym typeface="Arial Narrow"/>
            </a:endParaRPr>
          </a:p>
          <a:p>
            <a:pPr marL="228600" lvl="0" indent="-228600" algn="just" rtl="0">
              <a:lnSpc>
                <a:spcPct val="90000"/>
              </a:lnSpc>
              <a:spcBef>
                <a:spcPts val="0"/>
              </a:spcBef>
              <a:spcAft>
                <a:spcPts val="0"/>
              </a:spcAft>
              <a:buClr>
                <a:schemeClr val="dk1"/>
              </a:buClr>
              <a:buSzPts val="2600"/>
              <a:buChar char="•"/>
            </a:pPr>
            <a:r>
              <a:rPr lang="en-US" sz="1800" dirty="0">
                <a:solidFill>
                  <a:schemeClr val="tx1"/>
                </a:solidFill>
                <a:latin typeface="Gill Sans MT" panose="020B0502020104020203" pitchFamily="34" charset="0"/>
                <a:ea typeface="Arial Narrow"/>
                <a:cs typeface="Arial Narrow"/>
                <a:sym typeface="Arial Narrow"/>
              </a:rPr>
              <a:t>Data-driven texture representations model a texture by a procedure that can generate a textured region from an example.</a:t>
            </a:r>
            <a:endParaRPr sz="1800" dirty="0">
              <a:solidFill>
                <a:schemeClr val="tx1"/>
              </a:solidFill>
              <a:latin typeface="Gill Sans MT" panose="020B0502020104020203" pitchFamily="34" charset="0"/>
            </a:endParaRPr>
          </a:p>
          <a:p>
            <a:pPr marL="228600" lvl="0" indent="-228600" algn="just" rtl="0">
              <a:lnSpc>
                <a:spcPct val="90000"/>
              </a:lnSpc>
              <a:spcBef>
                <a:spcPts val="1000"/>
              </a:spcBef>
              <a:spcAft>
                <a:spcPts val="0"/>
              </a:spcAft>
              <a:buClr>
                <a:schemeClr val="dk1"/>
              </a:buClr>
              <a:buSzPts val="2600"/>
              <a:buChar char="•"/>
            </a:pPr>
            <a:r>
              <a:rPr lang="en-US" sz="1800" dirty="0">
                <a:solidFill>
                  <a:schemeClr val="tx1"/>
                </a:solidFill>
                <a:latin typeface="Gill Sans MT" panose="020B0502020104020203" pitchFamily="34" charset="0"/>
                <a:ea typeface="Arial Narrow"/>
                <a:cs typeface="Arial Narrow"/>
                <a:sym typeface="Arial Narrow"/>
              </a:rPr>
              <a:t> These representations are not appropriate for segmentation or recognition applications, but are tremendously valuable for texture synthesis.</a:t>
            </a:r>
            <a:endParaRPr sz="1800" dirty="0">
              <a:solidFill>
                <a:schemeClr val="tx1"/>
              </a:solidFill>
              <a:latin typeface="Gill Sans MT" panose="020B0502020104020203" pitchFamily="34" charset="0"/>
            </a:endParaRPr>
          </a:p>
          <a:p>
            <a:pPr marL="228600" lvl="0" indent="-228600" algn="just" rtl="0">
              <a:lnSpc>
                <a:spcPct val="90000"/>
              </a:lnSpc>
              <a:spcBef>
                <a:spcPts val="1000"/>
              </a:spcBef>
              <a:spcAft>
                <a:spcPts val="0"/>
              </a:spcAft>
              <a:buClr>
                <a:schemeClr val="dk1"/>
              </a:buClr>
              <a:buSzPts val="2600"/>
              <a:buChar char="•"/>
            </a:pPr>
            <a:r>
              <a:rPr lang="en-US" sz="1800" dirty="0">
                <a:solidFill>
                  <a:schemeClr val="tx1"/>
                </a:solidFill>
                <a:latin typeface="Gill Sans MT" panose="020B0502020104020203" pitchFamily="34" charset="0"/>
                <a:ea typeface="Arial Narrow"/>
                <a:cs typeface="Arial Narrow"/>
                <a:sym typeface="Arial Narrow"/>
              </a:rPr>
              <a:t>The texture on a surface can be a strong cue to its shape. If the texture is “the same” over the surface, then deformation of the texture from point to point can be a cue to the shape of the surface.</a:t>
            </a:r>
            <a:endParaRPr sz="1800" dirty="0">
              <a:solidFill>
                <a:schemeClr val="tx1"/>
              </a:solidFill>
              <a:latin typeface="Gill Sans MT" panose="020B0502020104020203" pitchFamily="34" charset="0"/>
            </a:endParaRPr>
          </a:p>
          <a:p>
            <a:pPr marL="228600" lvl="0" indent="-228600" algn="just" rtl="0">
              <a:lnSpc>
                <a:spcPct val="90000"/>
              </a:lnSpc>
              <a:spcBef>
                <a:spcPts val="1000"/>
              </a:spcBef>
              <a:spcAft>
                <a:spcPts val="0"/>
              </a:spcAft>
              <a:buClr>
                <a:schemeClr val="dk1"/>
              </a:buClr>
              <a:buSzPts val="2600"/>
              <a:buChar char="•"/>
            </a:pPr>
            <a:r>
              <a:rPr lang="en-US" sz="1800" dirty="0">
                <a:solidFill>
                  <a:schemeClr val="tx1"/>
                </a:solidFill>
                <a:latin typeface="Gill Sans MT" panose="020B0502020104020203" pitchFamily="34" charset="0"/>
                <a:ea typeface="Arial Narrow"/>
                <a:cs typeface="Arial Narrow"/>
                <a:sym typeface="Arial Narrow"/>
              </a:rPr>
              <a:t> For example, if we have a perspective view of an inclined plane with spots on it, the spots will be smaller closer to the horizon in the image. This can be used to recover the inclination of the plane.</a:t>
            </a:r>
            <a:endParaRPr sz="1800" dirty="0">
              <a:solidFill>
                <a:schemeClr val="tx1"/>
              </a:solidFill>
              <a:latin typeface="Gill Sans MT" panose="020B0502020104020203" pitchFamily="34" charset="0"/>
            </a:endParaRPr>
          </a:p>
          <a:p>
            <a:pPr marL="228600" lvl="0" indent="-228600" algn="just" rtl="0">
              <a:lnSpc>
                <a:spcPct val="90000"/>
              </a:lnSpc>
              <a:spcBef>
                <a:spcPts val="1000"/>
              </a:spcBef>
              <a:spcAft>
                <a:spcPts val="0"/>
              </a:spcAft>
              <a:buClr>
                <a:schemeClr val="dk1"/>
              </a:buClr>
              <a:buSzPts val="2600"/>
              <a:buChar char="•"/>
            </a:pPr>
            <a:r>
              <a:rPr lang="en-US" sz="1800" dirty="0">
                <a:solidFill>
                  <a:schemeClr val="tx1"/>
                </a:solidFill>
                <a:latin typeface="Gill Sans MT" panose="020B0502020104020203" pitchFamily="34" charset="0"/>
                <a:ea typeface="Arial Narrow"/>
                <a:cs typeface="Arial Narrow"/>
                <a:sym typeface="Arial Narrow"/>
              </a:rPr>
              <a:t> Similarly, on a curved surface, the foreshortening of texture elements gives some information about the local inclination of the surface.</a:t>
            </a:r>
            <a:endParaRPr sz="1800" dirty="0">
              <a:solidFill>
                <a:schemeClr val="tx1"/>
              </a:solidFill>
              <a:latin typeface="Gill Sans MT" panose="020B0502020104020203" pitchFamily="34" charset="0"/>
            </a:endParaRPr>
          </a:p>
          <a:p>
            <a:pPr marL="228600" lvl="0" indent="-228600" algn="just" rtl="0">
              <a:lnSpc>
                <a:spcPct val="90000"/>
              </a:lnSpc>
              <a:spcBef>
                <a:spcPts val="1000"/>
              </a:spcBef>
              <a:spcAft>
                <a:spcPts val="0"/>
              </a:spcAft>
              <a:buClr>
                <a:schemeClr val="dk1"/>
              </a:buClr>
              <a:buSzPts val="2600"/>
              <a:buChar char="•"/>
            </a:pPr>
            <a:r>
              <a:rPr lang="en-US" sz="1800" dirty="0">
                <a:solidFill>
                  <a:schemeClr val="tx1"/>
                </a:solidFill>
                <a:latin typeface="Gill Sans MT" panose="020B0502020104020203" pitchFamily="34" charset="0"/>
                <a:ea typeface="Arial Narrow"/>
                <a:cs typeface="Arial Narrow"/>
                <a:sym typeface="Arial Narrow"/>
              </a:rPr>
              <a:t>Recovering surface orientation or surface shape from an image texture is known as shape from texture;</a:t>
            </a:r>
            <a:endParaRPr sz="1800" dirty="0">
              <a:solidFill>
                <a:schemeClr val="tx1"/>
              </a:solidFill>
              <a:latin typeface="Gill Sans MT" panose="020B0502020104020203" pitchFamily="34" charset="0"/>
            </a:endParaRPr>
          </a:p>
        </p:txBody>
      </p:sp>
      <p:sp>
        <p:nvSpPr>
          <p:cNvPr id="2" name="Google Shape;177;p8">
            <a:extLst>
              <a:ext uri="{FF2B5EF4-FFF2-40B4-BE49-F238E27FC236}">
                <a16:creationId xmlns:a16="http://schemas.microsoft.com/office/drawing/2014/main" id="{22509E5B-9DD6-E7B9-D2A9-6CD6A7CB8670}"/>
              </a:ext>
            </a:extLst>
          </p:cNvPr>
          <p:cNvSpPr txBox="1">
            <a:spLocks/>
          </p:cNvSpPr>
          <p:nvPr/>
        </p:nvSpPr>
        <p:spPr>
          <a:xfrm>
            <a:off x="1097280" y="957214"/>
            <a:ext cx="10515600" cy="888520"/>
          </a:xfrm>
          <a:prstGeom prst="rect">
            <a:avLst/>
          </a:prstGeom>
          <a:noFill/>
          <a:ln>
            <a:noFill/>
          </a:ln>
        </p:spPr>
        <p:txBody>
          <a:bodyPr spcFirstLastPara="1" vert="horz" wrap="square" lIns="91425" tIns="45700" rIns="91425" bIns="45700" rtlCol="0" anchor="ctr" anchorCtr="0">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0000"/>
              </a:lnSpc>
              <a:spcBef>
                <a:spcPts val="0"/>
              </a:spcBef>
              <a:buClr>
                <a:srgbClr val="FF0000"/>
              </a:buClr>
              <a:buSzPts val="4000"/>
              <a:buFont typeface="Arial Narrow"/>
              <a:buNone/>
            </a:pPr>
            <a:r>
              <a:rPr lang="en-US" sz="4000" dirty="0">
                <a:solidFill>
                  <a:schemeClr val="tx1"/>
                </a:solidFill>
                <a:latin typeface="Gill Sans MT" panose="020B0502020104020203" pitchFamily="34" charset="0"/>
                <a:ea typeface="Arial Narrow"/>
                <a:cs typeface="Arial Narrow"/>
                <a:sym typeface="Arial Narrow"/>
              </a:rPr>
              <a:t>Texture Representation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14"/>
          <p:cNvSpPr txBox="1">
            <a:spLocks noGrp="1"/>
          </p:cNvSpPr>
          <p:nvPr>
            <p:ph idx="1"/>
          </p:nvPr>
        </p:nvSpPr>
        <p:spPr>
          <a:xfrm>
            <a:off x="909212" y="1845734"/>
            <a:ext cx="10515600" cy="4390943"/>
          </a:xfrm>
          <a:prstGeom prst="rect">
            <a:avLst/>
          </a:prstGeom>
          <a:noFill/>
          <a:ln>
            <a:noFill/>
          </a:ln>
        </p:spPr>
        <p:txBody>
          <a:bodyPr spcFirstLastPara="1" wrap="square" lIns="91425" tIns="45700" rIns="91425" bIns="45700" anchor="t" anchorCtr="0">
            <a:noAutofit/>
          </a:bodyPr>
          <a:lstStyle/>
          <a:p>
            <a:pPr algn="just">
              <a:spcBef>
                <a:spcPts val="0"/>
              </a:spcBef>
              <a:spcAft>
                <a:spcPts val="0"/>
              </a:spcAft>
              <a:buClr>
                <a:schemeClr val="dk1"/>
              </a:buClr>
              <a:buSzPts val="2600"/>
              <a:buFont typeface="Wingdings" panose="05000000000000000000" pitchFamily="2" charset="2"/>
              <a:buChar char="v"/>
            </a:pPr>
            <a:r>
              <a:rPr lang="fr-FR" sz="2400" dirty="0">
                <a:solidFill>
                  <a:schemeClr val="tx1"/>
                </a:solidFill>
                <a:latin typeface="Gill Sans MT" panose="020B0502020104020203" pitchFamily="34" charset="0"/>
              </a:rPr>
              <a:t>Rotation image</a:t>
            </a:r>
          </a:p>
          <a:p>
            <a:pPr algn="just">
              <a:spcBef>
                <a:spcPts val="0"/>
              </a:spcBef>
              <a:spcAft>
                <a:spcPts val="0"/>
              </a:spcAft>
              <a:buClr>
                <a:schemeClr val="dk1"/>
              </a:buClr>
              <a:buSzPts val="2600"/>
              <a:buFont typeface="Wingdings" panose="05000000000000000000" pitchFamily="2" charset="2"/>
              <a:buChar char="v"/>
            </a:pPr>
            <a:r>
              <a:rPr lang="fr-FR" sz="2400" dirty="0">
                <a:solidFill>
                  <a:schemeClr val="tx1"/>
                </a:solidFill>
                <a:latin typeface="Gill Sans MT" panose="020B0502020104020203" pitchFamily="34" charset="0"/>
              </a:rPr>
              <a:t>Noise image</a:t>
            </a:r>
          </a:p>
          <a:p>
            <a:pPr marL="0" indent="0" algn="just">
              <a:spcBef>
                <a:spcPts val="0"/>
              </a:spcBef>
              <a:spcAft>
                <a:spcPts val="0"/>
              </a:spcAft>
              <a:buClr>
                <a:schemeClr val="dk1"/>
              </a:buClr>
              <a:buSzPts val="2600"/>
              <a:buNone/>
            </a:pPr>
            <a:endParaRPr lang="fr-FR" sz="2400" dirty="0">
              <a:solidFill>
                <a:schemeClr val="tx1"/>
              </a:solidFill>
              <a:latin typeface="Gill Sans MT" panose="020B0502020104020203" pitchFamily="34" charset="0"/>
            </a:endParaRPr>
          </a:p>
          <a:p>
            <a:pPr algn="just">
              <a:spcBef>
                <a:spcPts val="0"/>
              </a:spcBef>
              <a:spcAft>
                <a:spcPts val="0"/>
              </a:spcAft>
              <a:buClr>
                <a:schemeClr val="dk1"/>
              </a:buClr>
              <a:buSzPts val="2600"/>
              <a:buFont typeface="Wingdings" panose="05000000000000000000" pitchFamily="2" charset="2"/>
              <a:buChar char="v"/>
            </a:pPr>
            <a:endParaRPr lang="fr-FR" sz="2400" dirty="0">
              <a:solidFill>
                <a:schemeClr val="tx1"/>
              </a:solidFill>
              <a:latin typeface="Gill Sans MT" panose="020B0502020104020203" pitchFamily="34" charset="0"/>
            </a:endParaRPr>
          </a:p>
          <a:p>
            <a:pPr marL="0" indent="0" algn="just">
              <a:spcBef>
                <a:spcPts val="0"/>
              </a:spcBef>
              <a:spcAft>
                <a:spcPts val="0"/>
              </a:spcAft>
              <a:buClr>
                <a:schemeClr val="dk1"/>
              </a:buClr>
              <a:buSzPts val="2600"/>
              <a:buNone/>
            </a:pPr>
            <a:r>
              <a:rPr lang="en-US" sz="2400" dirty="0">
                <a:solidFill>
                  <a:schemeClr val="tx1"/>
                </a:solidFill>
                <a:latin typeface="Gill Sans MT" panose="020B0502020104020203" pitchFamily="34" charset="0"/>
              </a:rPr>
              <a:t>Also, there can be various chances of images to differ from each other in terms of </a:t>
            </a:r>
            <a:r>
              <a:rPr lang="en-US" sz="2400" dirty="0">
                <a:solidFill>
                  <a:srgbClr val="0070C0"/>
                </a:solidFill>
                <a:latin typeface="Gill Sans MT" panose="020B0502020104020203" pitchFamily="34" charset="0"/>
              </a:rPr>
              <a:t>scale, viewpoint, brightness or intensity of light</a:t>
            </a:r>
            <a:r>
              <a:rPr lang="en-US" sz="2400" dirty="0">
                <a:solidFill>
                  <a:schemeClr val="tx1"/>
                </a:solidFill>
                <a:latin typeface="Gill Sans MT" panose="020B0502020104020203" pitchFamily="34" charset="0"/>
              </a:rPr>
              <a:t>. – which causes challenges in texture classification. </a:t>
            </a:r>
          </a:p>
          <a:p>
            <a:pPr marL="0" indent="0" algn="just">
              <a:spcBef>
                <a:spcPts val="0"/>
              </a:spcBef>
              <a:spcAft>
                <a:spcPts val="0"/>
              </a:spcAft>
              <a:buClr>
                <a:schemeClr val="dk1"/>
              </a:buClr>
              <a:buSzPts val="2600"/>
              <a:buNone/>
            </a:pPr>
            <a:endParaRPr lang="en-US" sz="2400" dirty="0">
              <a:solidFill>
                <a:schemeClr val="tx1"/>
              </a:solidFill>
              <a:latin typeface="Gill Sans MT" panose="020B0502020104020203" pitchFamily="34" charset="0"/>
            </a:endParaRPr>
          </a:p>
          <a:p>
            <a:pPr marL="0" indent="0" algn="just">
              <a:spcBef>
                <a:spcPts val="0"/>
              </a:spcBef>
              <a:spcAft>
                <a:spcPts val="0"/>
              </a:spcAft>
              <a:buClr>
                <a:schemeClr val="dk1"/>
              </a:buClr>
              <a:buSzPts val="2600"/>
              <a:buNone/>
            </a:pPr>
            <a:endParaRPr lang="fr-FR" sz="2400" dirty="0">
              <a:solidFill>
                <a:schemeClr val="tx1"/>
              </a:solidFill>
              <a:latin typeface="Gill Sans MT" panose="020B0502020104020203" pitchFamily="34" charset="0"/>
            </a:endParaRPr>
          </a:p>
        </p:txBody>
      </p:sp>
      <p:sp>
        <p:nvSpPr>
          <p:cNvPr id="2" name="Google Shape;177;p8">
            <a:extLst>
              <a:ext uri="{FF2B5EF4-FFF2-40B4-BE49-F238E27FC236}">
                <a16:creationId xmlns:a16="http://schemas.microsoft.com/office/drawing/2014/main" id="{22509E5B-9DD6-E7B9-D2A9-6CD6A7CB8670}"/>
              </a:ext>
            </a:extLst>
          </p:cNvPr>
          <p:cNvSpPr txBox="1">
            <a:spLocks/>
          </p:cNvSpPr>
          <p:nvPr/>
        </p:nvSpPr>
        <p:spPr>
          <a:xfrm>
            <a:off x="1097280" y="957214"/>
            <a:ext cx="10515600" cy="888520"/>
          </a:xfrm>
          <a:prstGeom prst="rect">
            <a:avLst/>
          </a:prstGeom>
          <a:noFill/>
          <a:ln>
            <a:noFill/>
          </a:ln>
        </p:spPr>
        <p:txBody>
          <a:bodyPr spcFirstLastPara="1" vert="horz" wrap="square" lIns="91425" tIns="45700" rIns="91425" bIns="45700" rtlCol="0" anchor="ctr" anchorCtr="0">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0000"/>
              </a:lnSpc>
              <a:spcBef>
                <a:spcPts val="0"/>
              </a:spcBef>
              <a:buClr>
                <a:srgbClr val="FF0000"/>
              </a:buClr>
              <a:buSzPts val="4000"/>
              <a:buFont typeface="Arial Narrow"/>
              <a:buNone/>
            </a:pPr>
            <a:r>
              <a:rPr lang="en-US" sz="4000" dirty="0">
                <a:solidFill>
                  <a:schemeClr val="tx1"/>
                </a:solidFill>
                <a:latin typeface="Gill Sans MT" panose="020B0502020104020203" pitchFamily="34" charset="0"/>
                <a:ea typeface="Arial Narrow"/>
                <a:cs typeface="Arial Narrow"/>
                <a:sym typeface="Arial Narrow"/>
              </a:rPr>
              <a:t>Challenges in Texture Analysis </a:t>
            </a:r>
          </a:p>
        </p:txBody>
      </p:sp>
    </p:spTree>
    <p:extLst>
      <p:ext uri="{BB962C8B-B14F-4D97-AF65-F5344CB8AC3E}">
        <p14:creationId xmlns:p14="http://schemas.microsoft.com/office/powerpoint/2010/main" val="189024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8AC484AB-1759-A8ED-9063-512971504D87}"/>
              </a:ext>
            </a:extLst>
          </p:cNvPr>
          <p:cNvPicPr>
            <a:picLocks noGrp="1" noChangeAspect="1"/>
          </p:cNvPicPr>
          <p:nvPr>
            <p:ph idx="1"/>
          </p:nvPr>
        </p:nvPicPr>
        <p:blipFill>
          <a:blip r:embed="rId3"/>
          <a:stretch>
            <a:fillRect/>
          </a:stretch>
        </p:blipFill>
        <p:spPr>
          <a:xfrm>
            <a:off x="2543907" y="1681610"/>
            <a:ext cx="8034781" cy="4951420"/>
          </a:xfrm>
          <a:prstGeom prst="rect">
            <a:avLst/>
          </a:prstGeom>
        </p:spPr>
      </p:pic>
      <p:sp>
        <p:nvSpPr>
          <p:cNvPr id="2" name="Google Shape;177;p8">
            <a:extLst>
              <a:ext uri="{FF2B5EF4-FFF2-40B4-BE49-F238E27FC236}">
                <a16:creationId xmlns:a16="http://schemas.microsoft.com/office/drawing/2014/main" id="{22509E5B-9DD6-E7B9-D2A9-6CD6A7CB8670}"/>
              </a:ext>
            </a:extLst>
          </p:cNvPr>
          <p:cNvSpPr txBox="1">
            <a:spLocks/>
          </p:cNvSpPr>
          <p:nvPr/>
        </p:nvSpPr>
        <p:spPr>
          <a:xfrm>
            <a:off x="1097280" y="957214"/>
            <a:ext cx="10515600" cy="888520"/>
          </a:xfrm>
          <a:prstGeom prst="rect">
            <a:avLst/>
          </a:prstGeom>
          <a:noFill/>
          <a:ln>
            <a:noFill/>
          </a:ln>
        </p:spPr>
        <p:txBody>
          <a:bodyPr spcFirstLastPara="1" vert="horz" wrap="square" lIns="91425" tIns="45700" rIns="91425" bIns="45700" rtlCol="0" anchor="ctr" anchorCtr="0">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0000"/>
              </a:lnSpc>
              <a:spcBef>
                <a:spcPts val="0"/>
              </a:spcBef>
              <a:buClr>
                <a:srgbClr val="FF0000"/>
              </a:buClr>
              <a:buSzPts val="4000"/>
              <a:buFont typeface="Arial Narrow"/>
              <a:buNone/>
            </a:pPr>
            <a:r>
              <a:rPr lang="en-US" sz="4000" dirty="0">
                <a:solidFill>
                  <a:schemeClr val="tx1"/>
                </a:solidFill>
                <a:latin typeface="Gill Sans MT" panose="020B0502020104020203" pitchFamily="34" charset="0"/>
                <a:ea typeface="Arial Narrow"/>
                <a:cs typeface="Arial Narrow"/>
                <a:sym typeface="Arial Narrow"/>
              </a:rPr>
              <a:t>Feature Extraction Method for Categorizing Textures </a:t>
            </a:r>
          </a:p>
        </p:txBody>
      </p:sp>
    </p:spTree>
    <p:extLst>
      <p:ext uri="{BB962C8B-B14F-4D97-AF65-F5344CB8AC3E}">
        <p14:creationId xmlns:p14="http://schemas.microsoft.com/office/powerpoint/2010/main" val="1513349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 name="Google Shape;177;p8">
            <a:extLst>
              <a:ext uri="{FF2B5EF4-FFF2-40B4-BE49-F238E27FC236}">
                <a16:creationId xmlns:a16="http://schemas.microsoft.com/office/drawing/2014/main" id="{22509E5B-9DD6-E7B9-D2A9-6CD6A7CB8670}"/>
              </a:ext>
            </a:extLst>
          </p:cNvPr>
          <p:cNvSpPr txBox="1">
            <a:spLocks/>
          </p:cNvSpPr>
          <p:nvPr/>
        </p:nvSpPr>
        <p:spPr>
          <a:xfrm>
            <a:off x="1097280" y="957214"/>
            <a:ext cx="10515600" cy="888520"/>
          </a:xfrm>
          <a:prstGeom prst="rect">
            <a:avLst/>
          </a:prstGeom>
          <a:noFill/>
          <a:ln>
            <a:noFill/>
          </a:ln>
        </p:spPr>
        <p:txBody>
          <a:bodyPr spcFirstLastPara="1" vert="horz" wrap="square" lIns="91425" tIns="45700" rIns="91425" bIns="45700" rtlCol="0" anchor="ctr" anchorCtr="0">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0000"/>
              </a:lnSpc>
              <a:spcBef>
                <a:spcPts val="0"/>
              </a:spcBef>
              <a:buClr>
                <a:srgbClr val="FF0000"/>
              </a:buClr>
              <a:buSzPts val="4000"/>
              <a:buFont typeface="Arial Narrow"/>
              <a:buNone/>
            </a:pPr>
            <a:r>
              <a:rPr lang="en-US" sz="4000" dirty="0">
                <a:solidFill>
                  <a:schemeClr val="tx1"/>
                </a:solidFill>
                <a:latin typeface="Gill Sans MT" panose="020B0502020104020203" pitchFamily="34" charset="0"/>
                <a:ea typeface="Arial Narrow"/>
                <a:cs typeface="Arial Narrow"/>
                <a:sym typeface="Arial Narrow"/>
              </a:rPr>
              <a:t>Feature Extraction Method for Categorizing Textures </a:t>
            </a:r>
          </a:p>
        </p:txBody>
      </p:sp>
      <p:sp>
        <p:nvSpPr>
          <p:cNvPr id="5" name="Content Placeholder 4">
            <a:extLst>
              <a:ext uri="{FF2B5EF4-FFF2-40B4-BE49-F238E27FC236}">
                <a16:creationId xmlns:a16="http://schemas.microsoft.com/office/drawing/2014/main" id="{1D494B29-ABAB-AFBD-5029-3B0CE688DF5D}"/>
              </a:ext>
            </a:extLst>
          </p:cNvPr>
          <p:cNvSpPr>
            <a:spLocks noGrp="1"/>
          </p:cNvSpPr>
          <p:nvPr>
            <p:ph idx="1"/>
          </p:nvPr>
        </p:nvSpPr>
        <p:spPr/>
        <p:txBody>
          <a:bodyPr>
            <a:normAutofit lnSpcReduction="10000"/>
          </a:bodyPr>
          <a:lstStyle/>
          <a:p>
            <a:r>
              <a:rPr lang="en-US" dirty="0">
                <a:solidFill>
                  <a:srgbClr val="0070C0"/>
                </a:solidFill>
                <a:latin typeface="Gill Sans MT" panose="020B0502020104020203" pitchFamily="34" charset="0"/>
              </a:rPr>
              <a:t>The feature extraction part:</a:t>
            </a:r>
          </a:p>
          <a:p>
            <a:r>
              <a:rPr lang="en-US" dirty="0">
                <a:solidFill>
                  <a:schemeClr val="tx1"/>
                </a:solidFill>
                <a:latin typeface="Gill Sans MT" panose="020B0502020104020203" pitchFamily="34" charset="0"/>
              </a:rPr>
              <a:t>Try to extract the textual properties of the images </a:t>
            </a:r>
          </a:p>
          <a:p>
            <a:r>
              <a:rPr lang="en-US" dirty="0">
                <a:solidFill>
                  <a:schemeClr val="tx1"/>
                </a:solidFill>
                <a:latin typeface="Gill Sans MT" panose="020B0502020104020203" pitchFamily="34" charset="0"/>
              </a:rPr>
              <a:t>The motive of this part is to make a model which can deal with every texture of the image that exists in training time.</a:t>
            </a:r>
          </a:p>
          <a:p>
            <a:r>
              <a:rPr lang="en-US" dirty="0">
                <a:solidFill>
                  <a:srgbClr val="0070C0"/>
                </a:solidFill>
                <a:latin typeface="Gill Sans MT" panose="020B0502020104020203" pitchFamily="34" charset="0"/>
              </a:rPr>
              <a:t>The classification part: </a:t>
            </a:r>
          </a:p>
          <a:p>
            <a:r>
              <a:rPr lang="en-US" dirty="0">
                <a:solidFill>
                  <a:schemeClr val="tx1"/>
                </a:solidFill>
                <a:latin typeface="Gill Sans MT" panose="020B0502020104020203" pitchFamily="34" charset="0"/>
              </a:rPr>
              <a:t>In this part, we perform the texture analysis on the test images with the same techniques which we applied for the training images and apply a classification algorithm which can be a statistic or deep learning algorithm.</a:t>
            </a:r>
          </a:p>
          <a:p>
            <a:endParaRPr lang="en-US" dirty="0">
              <a:solidFill>
                <a:schemeClr val="tx1"/>
              </a:solidFill>
              <a:latin typeface="Gill Sans MT" panose="020B0502020104020203" pitchFamily="34" charset="0"/>
            </a:endParaRPr>
          </a:p>
          <a:p>
            <a:r>
              <a:rPr lang="en-US" i="1" dirty="0">
                <a:solidFill>
                  <a:schemeClr val="tx1"/>
                </a:solidFill>
                <a:latin typeface="Gill Sans MT" panose="020B0502020104020203" pitchFamily="34" charset="0"/>
              </a:rPr>
              <a:t>The images get examined by the </a:t>
            </a:r>
            <a:r>
              <a:rPr lang="en-US" i="1" dirty="0">
                <a:solidFill>
                  <a:srgbClr val="0070C0"/>
                </a:solidFill>
                <a:latin typeface="Gill Sans MT" panose="020B0502020104020203" pitchFamily="34" charset="0"/>
              </a:rPr>
              <a:t>feature extractor </a:t>
            </a:r>
            <a:r>
              <a:rPr lang="en-US" i="1" dirty="0">
                <a:solidFill>
                  <a:schemeClr val="tx1"/>
                </a:solidFill>
                <a:latin typeface="Gill Sans MT" panose="020B0502020104020203" pitchFamily="34" charset="0"/>
              </a:rPr>
              <a:t>and then texture classification is done by the </a:t>
            </a:r>
            <a:r>
              <a:rPr lang="en-US" i="1" dirty="0">
                <a:solidFill>
                  <a:srgbClr val="0070C0"/>
                </a:solidFill>
                <a:latin typeface="Gill Sans MT" panose="020B0502020104020203" pitchFamily="34" charset="0"/>
              </a:rPr>
              <a:t>classification algorithm</a:t>
            </a:r>
            <a:endParaRPr lang="en-IN" i="1" dirty="0">
              <a:solidFill>
                <a:srgbClr val="0070C0"/>
              </a:solidFill>
              <a:latin typeface="Gill Sans MT" panose="020B0502020104020203" pitchFamily="34" charset="0"/>
            </a:endParaRPr>
          </a:p>
        </p:txBody>
      </p:sp>
    </p:spTree>
    <p:extLst>
      <p:ext uri="{BB962C8B-B14F-4D97-AF65-F5344CB8AC3E}">
        <p14:creationId xmlns:p14="http://schemas.microsoft.com/office/powerpoint/2010/main" val="404188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 name="Google Shape;177;p8">
            <a:extLst>
              <a:ext uri="{FF2B5EF4-FFF2-40B4-BE49-F238E27FC236}">
                <a16:creationId xmlns:a16="http://schemas.microsoft.com/office/drawing/2014/main" id="{22509E5B-9DD6-E7B9-D2A9-6CD6A7CB8670}"/>
              </a:ext>
            </a:extLst>
          </p:cNvPr>
          <p:cNvSpPr txBox="1">
            <a:spLocks/>
          </p:cNvSpPr>
          <p:nvPr/>
        </p:nvSpPr>
        <p:spPr>
          <a:xfrm>
            <a:off x="1097280" y="957214"/>
            <a:ext cx="10515600" cy="888520"/>
          </a:xfrm>
          <a:prstGeom prst="rect">
            <a:avLst/>
          </a:prstGeom>
          <a:noFill/>
          <a:ln>
            <a:noFill/>
          </a:ln>
        </p:spPr>
        <p:txBody>
          <a:bodyPr spcFirstLastPara="1" vert="horz" wrap="square" lIns="91425" tIns="45700" rIns="91425" bIns="45700" rtlCol="0" anchor="ctr" anchorCtr="0">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0000"/>
              </a:lnSpc>
              <a:spcBef>
                <a:spcPts val="0"/>
              </a:spcBef>
              <a:buClr>
                <a:srgbClr val="FF0000"/>
              </a:buClr>
              <a:buSzPts val="4000"/>
              <a:buFont typeface="Arial Narrow"/>
              <a:buNone/>
            </a:pPr>
            <a:r>
              <a:rPr lang="en-US" sz="4000" dirty="0">
                <a:solidFill>
                  <a:schemeClr val="tx1"/>
                </a:solidFill>
                <a:latin typeface="Gill Sans MT" panose="020B0502020104020203" pitchFamily="34" charset="0"/>
                <a:ea typeface="Arial Narrow"/>
                <a:cs typeface="Arial Narrow"/>
                <a:sym typeface="Arial Narrow"/>
              </a:rPr>
              <a:t>Feature Extraction Method for Categorizing Textures </a:t>
            </a:r>
          </a:p>
        </p:txBody>
      </p:sp>
      <p:sp>
        <p:nvSpPr>
          <p:cNvPr id="5" name="Content Placeholder 4">
            <a:extLst>
              <a:ext uri="{FF2B5EF4-FFF2-40B4-BE49-F238E27FC236}">
                <a16:creationId xmlns:a16="http://schemas.microsoft.com/office/drawing/2014/main" id="{1D494B29-ABAB-AFBD-5029-3B0CE688DF5D}"/>
              </a:ext>
            </a:extLst>
          </p:cNvPr>
          <p:cNvSpPr>
            <a:spLocks noGrp="1"/>
          </p:cNvSpPr>
          <p:nvPr>
            <p:ph idx="1"/>
          </p:nvPr>
        </p:nvSpPr>
        <p:spPr>
          <a:xfrm>
            <a:off x="1097280" y="1845733"/>
            <a:ext cx="10515600" cy="4519898"/>
          </a:xfrm>
        </p:spPr>
        <p:txBody>
          <a:bodyPr>
            <a:noAutofit/>
          </a:bodyPr>
          <a:lstStyle/>
          <a:p>
            <a:r>
              <a:rPr lang="en-US" sz="1800" dirty="0">
                <a:solidFill>
                  <a:srgbClr val="0070C0"/>
                </a:solidFill>
                <a:latin typeface="Gill Sans MT" panose="020B0502020104020203" pitchFamily="34" charset="0"/>
              </a:rPr>
              <a:t>Feature Extraction  </a:t>
            </a:r>
          </a:p>
          <a:p>
            <a:r>
              <a:rPr lang="en-US" sz="1800" dirty="0">
                <a:solidFill>
                  <a:schemeClr val="tx1"/>
                </a:solidFill>
                <a:latin typeface="Gill Sans MT" panose="020B0502020104020203" pitchFamily="34" charset="0"/>
              </a:rPr>
              <a:t>The basic idea is to extract texture features from the images, and for this procedure, it is required to have a model for every texture available in the training images.</a:t>
            </a:r>
          </a:p>
          <a:p>
            <a:r>
              <a:rPr lang="en-US" sz="1800" dirty="0">
                <a:solidFill>
                  <a:schemeClr val="tx1"/>
                </a:solidFill>
                <a:latin typeface="Gill Sans MT" panose="020B0502020104020203" pitchFamily="34" charset="0"/>
              </a:rPr>
              <a:t> These features can be discrete histogram, numerical, empirical distribution, and texture features such as contrast, spatial structure, direction, etc. </a:t>
            </a:r>
          </a:p>
          <a:p>
            <a:r>
              <a:rPr lang="en-US" sz="1800" dirty="0">
                <a:solidFill>
                  <a:schemeClr val="tx1"/>
                </a:solidFill>
                <a:latin typeface="Gill Sans MT" panose="020B0502020104020203" pitchFamily="34" charset="0"/>
              </a:rPr>
              <a:t>The extracted texture feature can be used for teaching classification. There can be various ways to classify texture and the efficiency of these ways can be dependent on the type of texture features extracted. These methods can be divided into the following groups:</a:t>
            </a:r>
          </a:p>
          <a:p>
            <a:pPr lvl="2"/>
            <a:r>
              <a:rPr lang="en-US" sz="2000" dirty="0">
                <a:solidFill>
                  <a:schemeClr val="tx1"/>
                </a:solidFill>
                <a:latin typeface="Gill Sans MT" panose="020B0502020104020203" pitchFamily="34" charset="0"/>
              </a:rPr>
              <a:t>Statistical methods</a:t>
            </a:r>
          </a:p>
          <a:p>
            <a:pPr lvl="2"/>
            <a:r>
              <a:rPr lang="en-US" sz="2000" dirty="0">
                <a:solidFill>
                  <a:schemeClr val="tx1"/>
                </a:solidFill>
                <a:latin typeface="Gill Sans MT" panose="020B0502020104020203" pitchFamily="34" charset="0"/>
              </a:rPr>
              <a:t>Structural methods </a:t>
            </a:r>
          </a:p>
          <a:p>
            <a:pPr lvl="2"/>
            <a:r>
              <a:rPr lang="en-US" sz="2000" dirty="0">
                <a:solidFill>
                  <a:schemeClr val="tx1"/>
                </a:solidFill>
                <a:latin typeface="Gill Sans MT" panose="020B0502020104020203" pitchFamily="34" charset="0"/>
              </a:rPr>
              <a:t>Model-based methods</a:t>
            </a:r>
          </a:p>
          <a:p>
            <a:pPr lvl="2"/>
            <a:r>
              <a:rPr lang="en-US" sz="2000" dirty="0">
                <a:solidFill>
                  <a:schemeClr val="tx1"/>
                </a:solidFill>
                <a:latin typeface="Gill Sans MT" panose="020B0502020104020203" pitchFamily="34" charset="0"/>
              </a:rPr>
              <a:t>Transformer methods</a:t>
            </a:r>
          </a:p>
          <a:p>
            <a:r>
              <a:rPr lang="en-US" sz="1800" dirty="0">
                <a:solidFill>
                  <a:schemeClr val="tx1"/>
                </a:solidFill>
                <a:latin typeface="Gill Sans MT" panose="020B0502020104020203" pitchFamily="34" charset="0"/>
              </a:rPr>
              <a:t>We can use any of the methods for extracting features from the images. </a:t>
            </a:r>
          </a:p>
          <a:p>
            <a:endParaRPr lang="en-US" sz="1200" dirty="0">
              <a:solidFill>
                <a:srgbClr val="0070C0"/>
              </a:solidFill>
              <a:latin typeface="Gill Sans MT" panose="020B0502020104020203" pitchFamily="34" charset="0"/>
            </a:endParaRPr>
          </a:p>
        </p:txBody>
      </p:sp>
    </p:spTree>
    <p:extLst>
      <p:ext uri="{BB962C8B-B14F-4D97-AF65-F5344CB8AC3E}">
        <p14:creationId xmlns:p14="http://schemas.microsoft.com/office/powerpoint/2010/main" val="2073582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 name="Google Shape;177;p8">
            <a:extLst>
              <a:ext uri="{FF2B5EF4-FFF2-40B4-BE49-F238E27FC236}">
                <a16:creationId xmlns:a16="http://schemas.microsoft.com/office/drawing/2014/main" id="{22509E5B-9DD6-E7B9-D2A9-6CD6A7CB8670}"/>
              </a:ext>
            </a:extLst>
          </p:cNvPr>
          <p:cNvSpPr txBox="1">
            <a:spLocks/>
          </p:cNvSpPr>
          <p:nvPr/>
        </p:nvSpPr>
        <p:spPr>
          <a:xfrm>
            <a:off x="1097280" y="957214"/>
            <a:ext cx="10515600" cy="888520"/>
          </a:xfrm>
          <a:prstGeom prst="rect">
            <a:avLst/>
          </a:prstGeom>
          <a:noFill/>
          <a:ln>
            <a:noFill/>
          </a:ln>
        </p:spPr>
        <p:txBody>
          <a:bodyPr spcFirstLastPara="1" vert="horz" wrap="square" lIns="91425" tIns="45700" rIns="91425" bIns="45700" rtlCol="0" anchor="ctr" anchorCtr="0">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0000"/>
              </a:lnSpc>
              <a:spcBef>
                <a:spcPts val="0"/>
              </a:spcBef>
              <a:buClr>
                <a:srgbClr val="FF0000"/>
              </a:buClr>
              <a:buSzPts val="4000"/>
              <a:buFont typeface="Arial Narrow"/>
              <a:buNone/>
            </a:pPr>
            <a:r>
              <a:rPr lang="en-US" sz="4000" dirty="0">
                <a:solidFill>
                  <a:schemeClr val="tx1"/>
                </a:solidFill>
                <a:latin typeface="Gill Sans MT" panose="020B0502020104020203" pitchFamily="34" charset="0"/>
                <a:ea typeface="Arial Narrow"/>
                <a:cs typeface="Arial Narrow"/>
                <a:sym typeface="Arial Narrow"/>
              </a:rPr>
              <a:t>Feature Extraction Method for Categorizing Textures </a:t>
            </a:r>
          </a:p>
        </p:txBody>
      </p:sp>
      <p:sp>
        <p:nvSpPr>
          <p:cNvPr id="5" name="Content Placeholder 4">
            <a:extLst>
              <a:ext uri="{FF2B5EF4-FFF2-40B4-BE49-F238E27FC236}">
                <a16:creationId xmlns:a16="http://schemas.microsoft.com/office/drawing/2014/main" id="{1D494B29-ABAB-AFBD-5029-3B0CE688DF5D}"/>
              </a:ext>
            </a:extLst>
          </p:cNvPr>
          <p:cNvSpPr>
            <a:spLocks noGrp="1"/>
          </p:cNvSpPr>
          <p:nvPr>
            <p:ph idx="1"/>
          </p:nvPr>
        </p:nvSpPr>
        <p:spPr>
          <a:xfrm>
            <a:off x="1097280" y="1845734"/>
            <a:ext cx="10227212" cy="4484728"/>
          </a:xfrm>
        </p:spPr>
        <p:txBody>
          <a:bodyPr>
            <a:noAutofit/>
          </a:bodyPr>
          <a:lstStyle/>
          <a:p>
            <a:r>
              <a:rPr lang="en-US" sz="2400" dirty="0">
                <a:solidFill>
                  <a:srgbClr val="0070C0"/>
                </a:solidFill>
                <a:latin typeface="Gill Sans MT" panose="020B0502020104020203" pitchFamily="34" charset="0"/>
              </a:rPr>
              <a:t>Classification </a:t>
            </a:r>
          </a:p>
          <a:p>
            <a:r>
              <a:rPr lang="en-US" sz="1800" dirty="0">
                <a:solidFill>
                  <a:schemeClr val="tx1"/>
                </a:solidFill>
                <a:latin typeface="Gill Sans MT" panose="020B0502020104020203" pitchFamily="34" charset="0"/>
              </a:rPr>
              <a:t>In the second stage of the process, classification is performed on the extracted texture features based on the machine learning algorithms with classification algorithms. </a:t>
            </a:r>
          </a:p>
          <a:p>
            <a:r>
              <a:rPr lang="en-US" sz="1800" dirty="0">
                <a:solidFill>
                  <a:schemeClr val="tx1"/>
                </a:solidFill>
                <a:latin typeface="Gill Sans MT" panose="020B0502020104020203" pitchFamily="34" charset="0"/>
              </a:rPr>
              <a:t>Using the classification method, appropriate classes for each texture are selected. </a:t>
            </a:r>
          </a:p>
          <a:p>
            <a:r>
              <a:rPr lang="en-US" sz="1800" dirty="0">
                <a:solidFill>
                  <a:schemeClr val="tx1"/>
                </a:solidFill>
                <a:latin typeface="Gill Sans MT" panose="020B0502020104020203" pitchFamily="34" charset="0"/>
              </a:rPr>
              <a:t>Using the comparison between the vector of the extracted texture feature from the extraction part of the process and the vector of the selection test phase characteristics, classes are determined. </a:t>
            </a:r>
          </a:p>
          <a:p>
            <a:r>
              <a:rPr lang="en-US" sz="1800" dirty="0">
                <a:solidFill>
                  <a:schemeClr val="tx1"/>
                </a:solidFill>
                <a:latin typeface="Gill Sans MT" panose="020B0502020104020203" pitchFamily="34" charset="0"/>
              </a:rPr>
              <a:t>This step is repeated for every image presented.</a:t>
            </a:r>
          </a:p>
          <a:p>
            <a:r>
              <a:rPr lang="en-US" sz="1800" dirty="0">
                <a:solidFill>
                  <a:schemeClr val="tx1"/>
                </a:solidFill>
                <a:latin typeface="Gill Sans MT" panose="020B0502020104020203" pitchFamily="34" charset="0"/>
              </a:rPr>
              <a:t> The estimated classes for evaluation with the actual class are adapted and the recognition rate is calculated which shows the efficiency of the implemented algorithm. Normally applied accuracy measure is:</a:t>
            </a:r>
          </a:p>
          <a:p>
            <a:r>
              <a:rPr lang="en-US" sz="1800" dirty="0">
                <a:solidFill>
                  <a:schemeClr val="tx1"/>
                </a:solidFill>
                <a:latin typeface="Gill Sans MT" panose="020B0502020104020203" pitchFamily="34" charset="0"/>
              </a:rPr>
              <a:t>Classification accuracy = (correct matches / number of test image) ×100</a:t>
            </a:r>
          </a:p>
          <a:p>
            <a:endParaRPr lang="en-US" sz="1200" dirty="0">
              <a:solidFill>
                <a:srgbClr val="0070C0"/>
              </a:solidFill>
              <a:latin typeface="Gill Sans MT" panose="020B0502020104020203" pitchFamily="34" charset="0"/>
            </a:endParaRPr>
          </a:p>
        </p:txBody>
      </p:sp>
    </p:spTree>
    <p:extLst>
      <p:ext uri="{BB962C8B-B14F-4D97-AF65-F5344CB8AC3E}">
        <p14:creationId xmlns:p14="http://schemas.microsoft.com/office/powerpoint/2010/main" val="1060652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5" name="Title 4">
            <a:extLst>
              <a:ext uri="{FF2B5EF4-FFF2-40B4-BE49-F238E27FC236}">
                <a16:creationId xmlns:a16="http://schemas.microsoft.com/office/drawing/2014/main" id="{5B1B2D3A-4AA2-D265-ADF4-726107226F78}"/>
              </a:ext>
            </a:extLst>
          </p:cNvPr>
          <p:cNvSpPr>
            <a:spLocks noGrp="1"/>
          </p:cNvSpPr>
          <p:nvPr>
            <p:ph type="title"/>
          </p:nvPr>
        </p:nvSpPr>
        <p:spPr/>
        <p:txBody>
          <a:bodyPr/>
          <a:lstStyle/>
          <a:p>
            <a:r>
              <a:rPr lang="en-US" dirty="0">
                <a:latin typeface="Gill Sans MT" panose="020B0502020104020203" pitchFamily="34" charset="0"/>
              </a:rPr>
              <a:t>Texture </a:t>
            </a:r>
            <a:endParaRPr lang="en-IN" dirty="0">
              <a:latin typeface="Gill Sans MT" panose="020B0502020104020203" pitchFamily="34" charset="0"/>
            </a:endParaRPr>
          </a:p>
        </p:txBody>
      </p:sp>
      <p:sp>
        <p:nvSpPr>
          <p:cNvPr id="10" name="Content Placeholder 9">
            <a:extLst>
              <a:ext uri="{FF2B5EF4-FFF2-40B4-BE49-F238E27FC236}">
                <a16:creationId xmlns:a16="http://schemas.microsoft.com/office/drawing/2014/main" id="{257021D7-FE9B-DE96-8B9B-48E480DB36B7}"/>
              </a:ext>
            </a:extLst>
          </p:cNvPr>
          <p:cNvSpPr>
            <a:spLocks noGrp="1"/>
          </p:cNvSpPr>
          <p:nvPr>
            <p:ph idx="1"/>
          </p:nvPr>
        </p:nvSpPr>
        <p:spPr>
          <a:xfrm>
            <a:off x="1097280" y="2023963"/>
            <a:ext cx="10248500" cy="4227495"/>
          </a:xfrm>
        </p:spPr>
        <p:txBody>
          <a:bodyPr>
            <a:normAutofit/>
          </a:bodyPr>
          <a:lstStyle/>
          <a:p>
            <a:pPr algn="just"/>
            <a:r>
              <a:rPr lang="en-US" sz="2000" b="0" i="0" dirty="0">
                <a:solidFill>
                  <a:srgbClr val="000000"/>
                </a:solidFill>
                <a:effectLst/>
                <a:latin typeface="EB Garamond" panose="00000500000000000000" pitchFamily="2" charset="0"/>
              </a:rPr>
              <a:t>Two kinds of texture : Tactile and Optical. </a:t>
            </a:r>
          </a:p>
          <a:p>
            <a:pPr lvl="1" algn="just"/>
            <a:r>
              <a:rPr lang="en-US" sz="2000" b="0" i="0" dirty="0">
                <a:solidFill>
                  <a:srgbClr val="000000"/>
                </a:solidFill>
                <a:effectLst/>
                <a:latin typeface="EB Garamond" panose="00000500000000000000" pitchFamily="2" charset="0"/>
              </a:rPr>
              <a:t>where we can feel the tactile texture by touching or seeing the surface.</a:t>
            </a:r>
          </a:p>
          <a:p>
            <a:pPr lvl="1" algn="just"/>
            <a:r>
              <a:rPr lang="en-US" sz="2000" b="0" i="0" dirty="0">
                <a:solidFill>
                  <a:srgbClr val="000000"/>
                </a:solidFill>
                <a:effectLst/>
                <a:latin typeface="EB Garamond" panose="00000500000000000000" pitchFamily="2" charset="0"/>
              </a:rPr>
              <a:t> while the e optical or visual texture, refers to the shape and content of the image. Humans can easily diagnose the texture of the image but making a machine to analyze the texture of the image has its complexity. </a:t>
            </a:r>
          </a:p>
          <a:p>
            <a:pPr lvl="1" algn="just"/>
            <a:r>
              <a:rPr lang="en-US" sz="2000" b="0" i="0" dirty="0">
                <a:solidFill>
                  <a:srgbClr val="000000"/>
                </a:solidFill>
                <a:effectLst/>
                <a:latin typeface="EB Garamond" panose="00000500000000000000" pitchFamily="2" charset="0"/>
              </a:rPr>
              <a:t>In the field of image</a:t>
            </a:r>
            <a:r>
              <a:rPr lang="en-US" sz="2000" b="0" i="0" u="sng" dirty="0">
                <a:solidFill>
                  <a:srgbClr val="000000"/>
                </a:solidFill>
                <a:effectLst/>
                <a:latin typeface="EB Garamond" panose="00000500000000000000" pitchFamily="2" charset="0"/>
              </a:rPr>
              <a:t> </a:t>
            </a:r>
            <a:r>
              <a:rPr lang="en-US" sz="2000" b="0" i="0" dirty="0">
                <a:solidFill>
                  <a:srgbClr val="000000"/>
                </a:solidFill>
                <a:effectLst/>
                <a:latin typeface="EB Garamond" panose="00000500000000000000" pitchFamily="2" charset="0"/>
              </a:rPr>
              <a:t>processing, we can consider the spatial changes of the brightness intensity of the pixel as the texture of the image</a:t>
            </a:r>
            <a:r>
              <a:rPr lang="en-US" b="0" i="0" dirty="0">
                <a:solidFill>
                  <a:srgbClr val="000000"/>
                </a:solidFill>
                <a:effectLst/>
                <a:latin typeface="EB Garamond" panose="00000500000000000000" pitchFamily="2" charset="0"/>
              </a:rPr>
              <a:t>. </a:t>
            </a:r>
          </a:p>
          <a:p>
            <a:pPr algn="just"/>
            <a:r>
              <a:rPr lang="en-US" sz="2000" b="0" i="0" dirty="0">
                <a:solidFill>
                  <a:srgbClr val="000000"/>
                </a:solidFill>
                <a:effectLst/>
                <a:latin typeface="EB Garamond" panose="00000500000000000000" pitchFamily="2" charset="0"/>
              </a:rPr>
              <a:t>In image processing, textural images are those images in which a specific pattern of texture distribution is repeated sequentially throughout the image. </a:t>
            </a:r>
            <a:r>
              <a:rPr lang="en-US" sz="2000" b="0" i="0" dirty="0" err="1">
                <a:solidFill>
                  <a:srgbClr val="000000"/>
                </a:solidFill>
                <a:effectLst/>
                <a:latin typeface="EB Garamond" panose="00000500000000000000" pitchFamily="2" charset="0"/>
              </a:rPr>
              <a:t>Thabovew</a:t>
            </a:r>
            <a:r>
              <a:rPr lang="en-US" sz="2000" b="0" i="0" dirty="0">
                <a:solidFill>
                  <a:srgbClr val="000000"/>
                </a:solidFill>
                <a:effectLst/>
                <a:latin typeface="EB Garamond" panose="00000500000000000000" pitchFamily="2" charset="0"/>
              </a:rPr>
              <a:t> image can be a representation of the textural image where part (b), represents the repeated pattern on the texture.</a:t>
            </a:r>
            <a:br>
              <a:rPr lang="en-US" sz="2000" dirty="0"/>
            </a:br>
            <a:endParaRPr lang="en-IN" dirty="0"/>
          </a:p>
        </p:txBody>
      </p:sp>
      <p:pic>
        <p:nvPicPr>
          <p:cNvPr id="1026" name="Picture 2">
            <a:extLst>
              <a:ext uri="{FF2B5EF4-FFF2-40B4-BE49-F238E27FC236}">
                <a16:creationId xmlns:a16="http://schemas.microsoft.com/office/drawing/2014/main" id="{B802F6BD-1591-A178-3D7C-ABA31967E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005" y="0"/>
            <a:ext cx="3444248" cy="18626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5" name="Title 4">
            <a:extLst>
              <a:ext uri="{FF2B5EF4-FFF2-40B4-BE49-F238E27FC236}">
                <a16:creationId xmlns:a16="http://schemas.microsoft.com/office/drawing/2014/main" id="{5B1B2D3A-4AA2-D265-ADF4-726107226F78}"/>
              </a:ext>
            </a:extLst>
          </p:cNvPr>
          <p:cNvSpPr>
            <a:spLocks noGrp="1"/>
          </p:cNvSpPr>
          <p:nvPr>
            <p:ph type="title"/>
          </p:nvPr>
        </p:nvSpPr>
        <p:spPr/>
        <p:txBody>
          <a:bodyPr/>
          <a:lstStyle/>
          <a:p>
            <a:r>
              <a:rPr lang="en-US" dirty="0">
                <a:latin typeface="Gill Sans MT" panose="020B0502020104020203" pitchFamily="34" charset="0"/>
              </a:rPr>
              <a:t>Texture </a:t>
            </a:r>
            <a:endParaRPr lang="en-IN" dirty="0">
              <a:latin typeface="Gill Sans MT" panose="020B0502020104020203" pitchFamily="34" charset="0"/>
            </a:endParaRPr>
          </a:p>
        </p:txBody>
      </p:sp>
      <p:sp>
        <p:nvSpPr>
          <p:cNvPr id="11" name="Content Placeholder 9">
            <a:extLst>
              <a:ext uri="{FF2B5EF4-FFF2-40B4-BE49-F238E27FC236}">
                <a16:creationId xmlns:a16="http://schemas.microsoft.com/office/drawing/2014/main" id="{A8AB1387-7ADD-6A8A-C3F2-3CFB4ADC2691}"/>
              </a:ext>
            </a:extLst>
          </p:cNvPr>
          <p:cNvSpPr txBox="1">
            <a:spLocks/>
          </p:cNvSpPr>
          <p:nvPr/>
        </p:nvSpPr>
        <p:spPr>
          <a:xfrm>
            <a:off x="8324248" y="1974071"/>
            <a:ext cx="319799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a:latin typeface="Gill Sans MT" panose="020B0502020104020203" pitchFamily="34" charset="0"/>
              </a:rPr>
              <a:t>Applications :</a:t>
            </a:r>
          </a:p>
          <a:p>
            <a:pPr fontAlgn="base">
              <a:buFont typeface="+mj-lt"/>
              <a:buAutoNum type="arabicPeriod"/>
            </a:pPr>
            <a:r>
              <a:rPr lang="en-US">
                <a:solidFill>
                  <a:srgbClr val="000000"/>
                </a:solidFill>
                <a:latin typeface="EB Garamond" panose="020B0604020202020204" pitchFamily="2" charset="0"/>
              </a:rPr>
              <a:t>Face Recognition</a:t>
            </a:r>
          </a:p>
          <a:p>
            <a:pPr fontAlgn="base">
              <a:buFont typeface="+mj-lt"/>
              <a:buAutoNum type="arabicPeriod"/>
            </a:pPr>
            <a:r>
              <a:rPr lang="en-US">
                <a:solidFill>
                  <a:srgbClr val="000000"/>
                </a:solidFill>
                <a:latin typeface="EB Garamond" panose="020B0604020202020204" pitchFamily="2" charset="0"/>
              </a:rPr>
              <a:t>Tracking objects in the videos</a:t>
            </a:r>
          </a:p>
          <a:p>
            <a:pPr fontAlgn="base">
              <a:buFont typeface="+mj-lt"/>
              <a:buAutoNum type="arabicPeriod"/>
            </a:pPr>
            <a:r>
              <a:rPr lang="en-US">
                <a:solidFill>
                  <a:srgbClr val="000000"/>
                </a:solidFill>
                <a:latin typeface="EB Garamond" panose="020B0604020202020204" pitchFamily="2" charset="0"/>
              </a:rPr>
              <a:t>Diagnosis of product quality</a:t>
            </a:r>
          </a:p>
          <a:p>
            <a:pPr fontAlgn="base">
              <a:buFont typeface="+mj-lt"/>
              <a:buAutoNum type="arabicPeriod"/>
            </a:pPr>
            <a:r>
              <a:rPr lang="en-US">
                <a:solidFill>
                  <a:srgbClr val="000000"/>
                </a:solidFill>
                <a:latin typeface="EB Garamond" panose="020B0604020202020204" pitchFamily="2" charset="0"/>
              </a:rPr>
              <a:t>Medical image analysis</a:t>
            </a:r>
          </a:p>
          <a:p>
            <a:pPr fontAlgn="base">
              <a:buFont typeface="+mj-lt"/>
              <a:buAutoNum type="arabicPeriod"/>
            </a:pPr>
            <a:r>
              <a:rPr lang="en-US">
                <a:solidFill>
                  <a:srgbClr val="000000"/>
                </a:solidFill>
                <a:latin typeface="EB Garamond" panose="020B0604020202020204" pitchFamily="2" charset="0"/>
              </a:rPr>
              <a:t>Remote sensing</a:t>
            </a:r>
          </a:p>
          <a:p>
            <a:pPr fontAlgn="base">
              <a:buFont typeface="+mj-lt"/>
              <a:buAutoNum type="arabicPeriod"/>
            </a:pPr>
            <a:r>
              <a:rPr lang="en-US">
                <a:solidFill>
                  <a:srgbClr val="000000"/>
                </a:solidFill>
                <a:latin typeface="EB Garamond" panose="020B0604020202020204" pitchFamily="2" charset="0"/>
              </a:rPr>
              <a:t>Vegetation</a:t>
            </a:r>
          </a:p>
          <a:p>
            <a:endParaRPr lang="en-IN" dirty="0"/>
          </a:p>
        </p:txBody>
      </p:sp>
      <p:graphicFrame>
        <p:nvGraphicFramePr>
          <p:cNvPr id="6" name="Diagram 5">
            <a:extLst>
              <a:ext uri="{FF2B5EF4-FFF2-40B4-BE49-F238E27FC236}">
                <a16:creationId xmlns:a16="http://schemas.microsoft.com/office/drawing/2014/main" id="{02DD43EA-0DF8-7E1B-7509-5177CA306176}"/>
              </a:ext>
            </a:extLst>
          </p:cNvPr>
          <p:cNvGraphicFramePr/>
          <p:nvPr>
            <p:extLst>
              <p:ext uri="{D42A27DB-BD31-4B8C-83A1-F6EECF244321}">
                <p14:modId xmlns:p14="http://schemas.microsoft.com/office/powerpoint/2010/main" val="3825961578"/>
              </p:ext>
            </p:extLst>
          </p:nvPr>
        </p:nvGraphicFramePr>
        <p:xfrm>
          <a:off x="-851237" y="1911365"/>
          <a:ext cx="880892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7">
            <a:extLst>
              <a:ext uri="{FF2B5EF4-FFF2-40B4-BE49-F238E27FC236}">
                <a16:creationId xmlns:a16="http://schemas.microsoft.com/office/drawing/2014/main" id="{535494BC-96BF-E74C-1211-5E18479733B0}"/>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563365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5" name="Title 4">
            <a:extLst>
              <a:ext uri="{FF2B5EF4-FFF2-40B4-BE49-F238E27FC236}">
                <a16:creationId xmlns:a16="http://schemas.microsoft.com/office/drawing/2014/main" id="{5B1B2D3A-4AA2-D265-ADF4-726107226F78}"/>
              </a:ext>
            </a:extLst>
          </p:cNvPr>
          <p:cNvSpPr>
            <a:spLocks noGrp="1"/>
          </p:cNvSpPr>
          <p:nvPr>
            <p:ph type="title"/>
          </p:nvPr>
        </p:nvSpPr>
        <p:spPr/>
        <p:txBody>
          <a:bodyPr/>
          <a:lstStyle/>
          <a:p>
            <a:r>
              <a:rPr lang="en-US" dirty="0">
                <a:latin typeface="Gill Sans MT" panose="020B0502020104020203" pitchFamily="34" charset="0"/>
              </a:rPr>
              <a:t>Texture </a:t>
            </a:r>
            <a:endParaRPr lang="en-IN" dirty="0">
              <a:latin typeface="Gill Sans MT" panose="020B0502020104020203" pitchFamily="34" charset="0"/>
            </a:endParaRPr>
          </a:p>
        </p:txBody>
      </p:sp>
      <p:pic>
        <p:nvPicPr>
          <p:cNvPr id="7" name="Picture 6">
            <a:extLst>
              <a:ext uri="{FF2B5EF4-FFF2-40B4-BE49-F238E27FC236}">
                <a16:creationId xmlns:a16="http://schemas.microsoft.com/office/drawing/2014/main" id="{F8BC1D2A-0EC4-CB94-1718-4E1E228F508F}"/>
              </a:ext>
            </a:extLst>
          </p:cNvPr>
          <p:cNvPicPr>
            <a:picLocks noChangeAspect="1"/>
          </p:cNvPicPr>
          <p:nvPr/>
        </p:nvPicPr>
        <p:blipFill>
          <a:blip r:embed="rId3"/>
          <a:stretch>
            <a:fillRect/>
          </a:stretch>
        </p:blipFill>
        <p:spPr>
          <a:xfrm>
            <a:off x="611606" y="1859160"/>
            <a:ext cx="5921542" cy="4150614"/>
          </a:xfrm>
          <a:prstGeom prst="rect">
            <a:avLst/>
          </a:prstGeom>
        </p:spPr>
      </p:pic>
      <p:pic>
        <p:nvPicPr>
          <p:cNvPr id="9" name="Picture 8">
            <a:extLst>
              <a:ext uri="{FF2B5EF4-FFF2-40B4-BE49-F238E27FC236}">
                <a16:creationId xmlns:a16="http://schemas.microsoft.com/office/drawing/2014/main" id="{759E2C6B-48F3-89BB-BA32-25CCE1717162}"/>
              </a:ext>
            </a:extLst>
          </p:cNvPr>
          <p:cNvPicPr>
            <a:picLocks noChangeAspect="1"/>
          </p:cNvPicPr>
          <p:nvPr/>
        </p:nvPicPr>
        <p:blipFill>
          <a:blip r:embed="rId4"/>
          <a:stretch>
            <a:fillRect/>
          </a:stretch>
        </p:blipFill>
        <p:spPr>
          <a:xfrm>
            <a:off x="6533148" y="1737360"/>
            <a:ext cx="5525707" cy="4410427"/>
          </a:xfrm>
          <a:prstGeom prst="rect">
            <a:avLst/>
          </a:prstGeom>
        </p:spPr>
      </p:pic>
    </p:spTree>
    <p:extLst>
      <p:ext uri="{BB962C8B-B14F-4D97-AF65-F5344CB8AC3E}">
        <p14:creationId xmlns:p14="http://schemas.microsoft.com/office/powerpoint/2010/main" val="4096572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7" name="Picture 6">
            <a:extLst>
              <a:ext uri="{FF2B5EF4-FFF2-40B4-BE49-F238E27FC236}">
                <a16:creationId xmlns:a16="http://schemas.microsoft.com/office/drawing/2014/main" id="{273A7E99-B749-DB30-04C7-F015CAF79A4F}"/>
              </a:ext>
            </a:extLst>
          </p:cNvPr>
          <p:cNvPicPr>
            <a:picLocks noChangeAspect="1"/>
          </p:cNvPicPr>
          <p:nvPr/>
        </p:nvPicPr>
        <p:blipFill>
          <a:blip r:embed="rId3"/>
          <a:stretch>
            <a:fillRect/>
          </a:stretch>
        </p:blipFill>
        <p:spPr>
          <a:xfrm>
            <a:off x="160626" y="1912844"/>
            <a:ext cx="5904895" cy="4144782"/>
          </a:xfrm>
          <a:prstGeom prst="rect">
            <a:avLst/>
          </a:prstGeom>
        </p:spPr>
      </p:pic>
      <p:sp>
        <p:nvSpPr>
          <p:cNvPr id="8" name="Title 4">
            <a:extLst>
              <a:ext uri="{FF2B5EF4-FFF2-40B4-BE49-F238E27FC236}">
                <a16:creationId xmlns:a16="http://schemas.microsoft.com/office/drawing/2014/main" id="{396F2EFC-258F-DC2B-0D8E-7F188E380948}"/>
              </a:ext>
            </a:extLst>
          </p:cNvPr>
          <p:cNvSpPr>
            <a:spLocks noGrp="1"/>
          </p:cNvSpPr>
          <p:nvPr>
            <p:ph type="title"/>
          </p:nvPr>
        </p:nvSpPr>
        <p:spPr>
          <a:xfrm>
            <a:off x="1097280" y="286603"/>
            <a:ext cx="10058400" cy="1450757"/>
          </a:xfrm>
        </p:spPr>
        <p:txBody>
          <a:bodyPr/>
          <a:lstStyle/>
          <a:p>
            <a:r>
              <a:rPr lang="en-US" dirty="0">
                <a:latin typeface="Gill Sans MT" panose="020B0502020104020203" pitchFamily="34" charset="0"/>
              </a:rPr>
              <a:t>Texture </a:t>
            </a:r>
            <a:endParaRPr lang="en-IN" dirty="0">
              <a:latin typeface="Gill Sans MT" panose="020B0502020104020203" pitchFamily="34" charset="0"/>
            </a:endParaRPr>
          </a:p>
        </p:txBody>
      </p:sp>
      <p:pic>
        <p:nvPicPr>
          <p:cNvPr id="10" name="Picture 9">
            <a:extLst>
              <a:ext uri="{FF2B5EF4-FFF2-40B4-BE49-F238E27FC236}">
                <a16:creationId xmlns:a16="http://schemas.microsoft.com/office/drawing/2014/main" id="{AF69AF78-4CFE-026C-9CF8-BAA673A6EE53}"/>
              </a:ext>
            </a:extLst>
          </p:cNvPr>
          <p:cNvPicPr>
            <a:picLocks noChangeAspect="1"/>
          </p:cNvPicPr>
          <p:nvPr/>
        </p:nvPicPr>
        <p:blipFill>
          <a:blip r:embed="rId4"/>
          <a:stretch>
            <a:fillRect/>
          </a:stretch>
        </p:blipFill>
        <p:spPr>
          <a:xfrm>
            <a:off x="6065521" y="1859906"/>
            <a:ext cx="5962316" cy="4144782"/>
          </a:xfrm>
          <a:prstGeom prst="rect">
            <a:avLst/>
          </a:prstGeom>
        </p:spPr>
      </p:pic>
    </p:spTree>
    <p:extLst>
      <p:ext uri="{BB962C8B-B14F-4D97-AF65-F5344CB8AC3E}">
        <p14:creationId xmlns:p14="http://schemas.microsoft.com/office/powerpoint/2010/main" val="1424655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1367589" y="836627"/>
            <a:ext cx="10515600" cy="118763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F00FF"/>
              </a:buClr>
              <a:buSzPct val="100000"/>
              <a:buFont typeface="Arial Narrow"/>
              <a:buNone/>
            </a:pPr>
            <a:r>
              <a:rPr lang="en-US" i="1" dirty="0">
                <a:solidFill>
                  <a:srgbClr val="FF00FF"/>
                </a:solidFill>
                <a:latin typeface="Arial Narrow"/>
                <a:ea typeface="Arial Narrow"/>
                <a:cs typeface="Arial Narrow"/>
                <a:sym typeface="Arial Narrow"/>
              </a:rPr>
              <a:t>R</a:t>
            </a:r>
            <a:r>
              <a:rPr lang="en-US" dirty="0">
                <a:solidFill>
                  <a:srgbClr val="FF00FF"/>
                </a:solidFill>
                <a:latin typeface="Arial Narrow"/>
                <a:ea typeface="Arial Narrow"/>
                <a:cs typeface="Arial Narrow"/>
                <a:sym typeface="Arial Narrow"/>
              </a:rPr>
              <a:t>epresenting Textures</a:t>
            </a:r>
            <a:br>
              <a:rPr lang="en-US" dirty="0">
                <a:solidFill>
                  <a:srgbClr val="FF00FF"/>
                </a:solidFill>
                <a:latin typeface="Arial Narrow"/>
                <a:ea typeface="Arial Narrow"/>
                <a:cs typeface="Arial Narrow"/>
                <a:sym typeface="Arial Narrow"/>
              </a:rPr>
            </a:br>
            <a:endParaRPr dirty="0">
              <a:latin typeface="Arial Narrow"/>
              <a:ea typeface="Arial Narrow"/>
              <a:cs typeface="Arial Narrow"/>
              <a:sym typeface="Arial Narrow"/>
            </a:endParaRPr>
          </a:p>
        </p:txBody>
      </p:sp>
      <p:sp>
        <p:nvSpPr>
          <p:cNvPr id="98" name="Google Shape;98;p2"/>
          <p:cNvSpPr txBox="1">
            <a:spLocks noGrp="1"/>
          </p:cNvSpPr>
          <p:nvPr>
            <p:ph idx="1"/>
          </p:nvPr>
        </p:nvSpPr>
        <p:spPr>
          <a:xfrm>
            <a:off x="1187117" y="1903942"/>
            <a:ext cx="10515600" cy="4232164"/>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ct val="100000"/>
              <a:buChar char="•"/>
            </a:pPr>
            <a:r>
              <a:rPr lang="en-US" sz="2400" dirty="0">
                <a:latin typeface="Gill Sans MT" panose="020B0502020104020203" pitchFamily="34" charset="0"/>
                <a:ea typeface="Arial Narrow"/>
                <a:cs typeface="Arial Narrow"/>
                <a:sym typeface="Arial Narrow"/>
              </a:rPr>
              <a:t>Texture is a phenomenon that is widespread.</a:t>
            </a:r>
            <a:endParaRPr sz="2400" dirty="0">
              <a:latin typeface="Gill Sans MT" panose="020B0502020104020203" pitchFamily="34" charset="0"/>
              <a:ea typeface="Arial Narrow"/>
              <a:cs typeface="Arial Narrow"/>
              <a:sym typeface="Arial Narrow"/>
            </a:endParaRPr>
          </a:p>
          <a:p>
            <a:pPr marL="228600" lvl="0" indent="-228600" algn="just" rtl="0">
              <a:lnSpc>
                <a:spcPct val="90000"/>
              </a:lnSpc>
              <a:spcBef>
                <a:spcPts val="1000"/>
              </a:spcBef>
              <a:spcAft>
                <a:spcPts val="0"/>
              </a:spcAft>
              <a:buClr>
                <a:schemeClr val="dk1"/>
              </a:buClr>
              <a:buSzPct val="100000"/>
              <a:buChar char="•"/>
            </a:pPr>
            <a:r>
              <a:rPr lang="en-US" sz="2400" dirty="0">
                <a:latin typeface="Gill Sans MT" panose="020B0502020104020203" pitchFamily="34" charset="0"/>
                <a:ea typeface="Arial Narrow"/>
                <a:cs typeface="Arial Narrow"/>
                <a:sym typeface="Arial Narrow"/>
              </a:rPr>
              <a:t>It is easy to recognize, and hard to define. </a:t>
            </a:r>
            <a:endParaRPr sz="2400" dirty="0">
              <a:latin typeface="Gill Sans MT" panose="020B0502020104020203" pitchFamily="34" charset="0"/>
              <a:ea typeface="Arial Narrow"/>
              <a:cs typeface="Arial Narrow"/>
              <a:sym typeface="Arial Narrow"/>
            </a:endParaRPr>
          </a:p>
          <a:p>
            <a:pPr marL="228600" lvl="0" indent="-228600" algn="just" rtl="0">
              <a:lnSpc>
                <a:spcPct val="90000"/>
              </a:lnSpc>
              <a:spcBef>
                <a:spcPts val="1000"/>
              </a:spcBef>
              <a:spcAft>
                <a:spcPts val="0"/>
              </a:spcAft>
              <a:buClr>
                <a:schemeClr val="dk1"/>
              </a:buClr>
              <a:buSzPct val="100000"/>
              <a:buChar char="•"/>
            </a:pPr>
            <a:r>
              <a:rPr lang="en-US" sz="2400" dirty="0">
                <a:latin typeface="Gill Sans MT" panose="020B0502020104020203" pitchFamily="34" charset="0"/>
                <a:ea typeface="Arial Narrow"/>
                <a:cs typeface="Arial Narrow"/>
                <a:sym typeface="Arial Narrow"/>
              </a:rPr>
              <a:t>The  effect is referred to as texture or not depends on the scale at which it is viewed. </a:t>
            </a:r>
            <a:endParaRPr sz="2400" dirty="0">
              <a:latin typeface="Gill Sans MT" panose="020B0502020104020203" pitchFamily="34" charset="0"/>
            </a:endParaRPr>
          </a:p>
          <a:p>
            <a:pPr marL="228600" lvl="0" indent="-228600" algn="just" rtl="0">
              <a:lnSpc>
                <a:spcPct val="90000"/>
              </a:lnSpc>
              <a:spcBef>
                <a:spcPts val="1000"/>
              </a:spcBef>
              <a:spcAft>
                <a:spcPts val="0"/>
              </a:spcAft>
              <a:buClr>
                <a:schemeClr val="dk1"/>
              </a:buClr>
              <a:buSzPct val="100000"/>
              <a:buChar char="•"/>
            </a:pPr>
            <a:r>
              <a:rPr lang="en-US" sz="2400" dirty="0">
                <a:latin typeface="Gill Sans MT" panose="020B0502020104020203" pitchFamily="34" charset="0"/>
                <a:ea typeface="Arial Narrow"/>
                <a:cs typeface="Arial Narrow"/>
                <a:sym typeface="Arial Narrow"/>
              </a:rPr>
              <a:t>Texture was defined as the </a:t>
            </a:r>
            <a:r>
              <a:rPr lang="en-US" sz="2400" dirty="0">
                <a:solidFill>
                  <a:schemeClr val="tx1"/>
                </a:solidFill>
                <a:latin typeface="Gill Sans MT" panose="020B0502020104020203" pitchFamily="34" charset="0"/>
                <a:ea typeface="Arial Narrow"/>
                <a:cs typeface="Arial Narrow"/>
                <a:sym typeface="Arial Narrow"/>
              </a:rPr>
              <a:t>characteristic variation in intensity of a region of an image that should allow us to recognize and describe it and to outline its boundaries.</a:t>
            </a:r>
            <a:endParaRPr sz="2400" dirty="0">
              <a:solidFill>
                <a:schemeClr val="tx1"/>
              </a:solidFill>
              <a:latin typeface="Gill Sans MT" panose="020B0502020104020203" pitchFamily="34" charset="0"/>
              <a:ea typeface="Arial Narrow"/>
              <a:cs typeface="Arial Narrow"/>
              <a:sym typeface="Arial Narrow"/>
            </a:endParaRPr>
          </a:p>
          <a:p>
            <a:pPr marL="228600" lvl="0" indent="-228600" algn="just" rtl="0">
              <a:lnSpc>
                <a:spcPct val="90000"/>
              </a:lnSpc>
              <a:spcBef>
                <a:spcPts val="1000"/>
              </a:spcBef>
              <a:spcAft>
                <a:spcPts val="0"/>
              </a:spcAft>
              <a:buClr>
                <a:schemeClr val="dk1"/>
              </a:buClr>
              <a:buSzPct val="100000"/>
              <a:buChar char="•"/>
            </a:pPr>
            <a:r>
              <a:rPr lang="en-US" sz="2400" u="sng" dirty="0">
                <a:solidFill>
                  <a:schemeClr val="tx1"/>
                </a:solidFill>
                <a:latin typeface="Gill Sans MT" panose="020B0502020104020203" pitchFamily="34" charset="0"/>
                <a:ea typeface="Arial Narrow"/>
                <a:cs typeface="Arial Narrow"/>
                <a:sym typeface="Arial Narrow"/>
              </a:rPr>
              <a:t>Ex: </a:t>
            </a:r>
            <a:r>
              <a:rPr lang="en-US" sz="2400" dirty="0">
                <a:solidFill>
                  <a:schemeClr val="tx1"/>
                </a:solidFill>
                <a:latin typeface="Gill Sans MT" panose="020B0502020104020203" pitchFamily="34" charset="0"/>
                <a:ea typeface="Arial Narrow"/>
                <a:cs typeface="Arial Narrow"/>
                <a:sym typeface="Arial Narrow"/>
              </a:rPr>
              <a:t>A leaf that occupies most of an image is an object, but the foliage of a tree is a texture.</a:t>
            </a:r>
            <a:endParaRPr sz="2400" dirty="0">
              <a:solidFill>
                <a:schemeClr val="tx1"/>
              </a:solidFill>
              <a:latin typeface="Gill Sans MT" panose="020B0502020104020203" pitchFamily="34" charset="0"/>
            </a:endParaRPr>
          </a:p>
          <a:p>
            <a:pPr marL="228600" lvl="0" indent="-228600" algn="just" rtl="0">
              <a:lnSpc>
                <a:spcPct val="90000"/>
              </a:lnSpc>
              <a:spcBef>
                <a:spcPts val="1000"/>
              </a:spcBef>
              <a:spcAft>
                <a:spcPts val="0"/>
              </a:spcAft>
              <a:buClr>
                <a:schemeClr val="dk1"/>
              </a:buClr>
              <a:buSzPct val="100000"/>
              <a:buChar char="•"/>
            </a:pPr>
            <a:r>
              <a:rPr lang="en-US" sz="2400" dirty="0">
                <a:solidFill>
                  <a:schemeClr val="tx1"/>
                </a:solidFill>
                <a:latin typeface="Gill Sans MT" panose="020B0502020104020203" pitchFamily="34" charset="0"/>
                <a:ea typeface="Arial Narrow"/>
                <a:cs typeface="Arial Narrow"/>
                <a:sym typeface="Arial Narrow"/>
              </a:rPr>
              <a:t>Views of large numbers of small objects are often best thought of as textures. </a:t>
            </a:r>
            <a:endParaRPr sz="2400" dirty="0">
              <a:solidFill>
                <a:schemeClr val="tx1"/>
              </a:solidFill>
              <a:latin typeface="Gill Sans MT" panose="020B0502020104020203" pitchFamily="34" charset="0"/>
              <a:ea typeface="Arial Narrow"/>
              <a:cs typeface="Arial Narrow"/>
              <a:sym typeface="Arial Narrow"/>
            </a:endParaRPr>
          </a:p>
          <a:p>
            <a:pPr marL="228600" lvl="0" indent="-228600" algn="just" rtl="0">
              <a:lnSpc>
                <a:spcPct val="90000"/>
              </a:lnSpc>
              <a:spcBef>
                <a:spcPts val="1000"/>
              </a:spcBef>
              <a:spcAft>
                <a:spcPts val="0"/>
              </a:spcAft>
              <a:buClr>
                <a:schemeClr val="dk1"/>
              </a:buClr>
              <a:buSzPct val="100000"/>
              <a:buChar char="•"/>
            </a:pPr>
            <a:r>
              <a:rPr lang="en-US" sz="2400" dirty="0">
                <a:solidFill>
                  <a:schemeClr val="tx1"/>
                </a:solidFill>
                <a:latin typeface="Gill Sans MT" panose="020B0502020104020203" pitchFamily="34" charset="0"/>
                <a:ea typeface="Arial Narrow"/>
                <a:cs typeface="Arial Narrow"/>
                <a:sym typeface="Arial Narrow"/>
              </a:rPr>
              <a:t>Examples include grass, foliage, brush, pebbles, and hair. </a:t>
            </a:r>
            <a:endParaRPr sz="240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1811129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103" name="Google Shape;103;p3"/>
          <p:cNvGrpSpPr/>
          <p:nvPr/>
        </p:nvGrpSpPr>
        <p:grpSpPr>
          <a:xfrm>
            <a:off x="352150" y="-11107"/>
            <a:ext cx="11487252" cy="1521544"/>
            <a:chOff x="309257" y="0"/>
            <a:chExt cx="10075278" cy="1677924"/>
          </a:xfrm>
        </p:grpSpPr>
        <p:sp>
          <p:nvSpPr>
            <p:cNvPr id="104" name="Google Shape;104;p3"/>
            <p:cNvSpPr/>
            <p:nvPr/>
          </p:nvSpPr>
          <p:spPr>
            <a:xfrm>
              <a:off x="309257" y="0"/>
              <a:ext cx="10075278" cy="16779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3"/>
            <p:cNvSpPr/>
            <p:nvPr/>
          </p:nvSpPr>
          <p:spPr>
            <a:xfrm>
              <a:off x="8118233" y="1343405"/>
              <a:ext cx="1427225" cy="33451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6" name="Google Shape;106;p3"/>
          <p:cNvSpPr txBox="1">
            <a:spLocks noGrp="1"/>
          </p:cNvSpPr>
          <p:nvPr>
            <p:ph type="title"/>
          </p:nvPr>
        </p:nvSpPr>
        <p:spPr>
          <a:xfrm>
            <a:off x="3793276" y="474805"/>
            <a:ext cx="4606028" cy="622605"/>
          </a:xfrm>
          <a:prstGeom prst="rect">
            <a:avLst/>
          </a:prstGeom>
          <a:noFill/>
          <a:ln>
            <a:noFill/>
          </a:ln>
        </p:spPr>
        <p:txBody>
          <a:bodyPr spcFirstLastPara="1" wrap="square" lIns="0" tIns="14600" rIns="0" bIns="0" anchor="ctr" anchorCtr="0">
            <a:spAutoFit/>
          </a:bodyPr>
          <a:lstStyle/>
          <a:p>
            <a:pPr marL="12700" lvl="0" indent="0" algn="l" rtl="0">
              <a:lnSpc>
                <a:spcPct val="100000"/>
              </a:lnSpc>
              <a:spcBef>
                <a:spcPts val="0"/>
              </a:spcBef>
              <a:spcAft>
                <a:spcPts val="0"/>
              </a:spcAft>
              <a:buClr>
                <a:srgbClr val="9A0033"/>
              </a:buClr>
              <a:buSzPts val="3950"/>
              <a:buFont typeface="Verdana"/>
              <a:buNone/>
            </a:pPr>
            <a:r>
              <a:rPr lang="en-US" sz="3950" b="1">
                <a:solidFill>
                  <a:srgbClr val="9A0033"/>
                </a:solidFill>
                <a:latin typeface="Verdana"/>
                <a:ea typeface="Verdana"/>
                <a:cs typeface="Verdana"/>
                <a:sym typeface="Verdana"/>
              </a:rPr>
              <a:t>Texture Types</a:t>
            </a:r>
            <a:endParaRPr sz="3950">
              <a:latin typeface="Verdana"/>
              <a:ea typeface="Verdana"/>
              <a:cs typeface="Verdana"/>
              <a:sym typeface="Verdana"/>
            </a:endParaRPr>
          </a:p>
        </p:txBody>
      </p:sp>
      <p:grpSp>
        <p:nvGrpSpPr>
          <p:cNvPr id="107" name="Google Shape;107;p3"/>
          <p:cNvGrpSpPr/>
          <p:nvPr/>
        </p:nvGrpSpPr>
        <p:grpSpPr>
          <a:xfrm>
            <a:off x="352598" y="1520852"/>
            <a:ext cx="11487252" cy="761463"/>
            <a:chOff x="309257" y="1677161"/>
            <a:chExt cx="10075278" cy="839724"/>
          </a:xfrm>
        </p:grpSpPr>
        <p:sp>
          <p:nvSpPr>
            <p:cNvPr id="108" name="Google Shape;108;p3"/>
            <p:cNvSpPr/>
            <p:nvPr/>
          </p:nvSpPr>
          <p:spPr>
            <a:xfrm>
              <a:off x="309257" y="1677161"/>
              <a:ext cx="10075278" cy="83972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3"/>
            <p:cNvSpPr/>
            <p:nvPr/>
          </p:nvSpPr>
          <p:spPr>
            <a:xfrm>
              <a:off x="8118233" y="1677923"/>
              <a:ext cx="1427225" cy="838962"/>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0" name="Google Shape;110;p3"/>
          <p:cNvSpPr txBox="1"/>
          <p:nvPr/>
        </p:nvSpPr>
        <p:spPr>
          <a:xfrm>
            <a:off x="1123496" y="1325535"/>
            <a:ext cx="5069381" cy="486672"/>
          </a:xfrm>
          <a:prstGeom prst="rect">
            <a:avLst/>
          </a:prstGeom>
          <a:noFill/>
          <a:ln>
            <a:noFill/>
          </a:ln>
        </p:spPr>
        <p:txBody>
          <a:bodyPr spcFirstLastPara="1" wrap="square" lIns="0" tIns="17125" rIns="0" bIns="0" anchor="t" anchorCtr="0">
            <a:spAutoFit/>
          </a:bodyPr>
          <a:lstStyle/>
          <a:p>
            <a:pPr marL="390525" marR="0" lvl="0" indent="-378460" algn="l" rtl="0">
              <a:lnSpc>
                <a:spcPct val="100000"/>
              </a:lnSpc>
              <a:spcBef>
                <a:spcPts val="0"/>
              </a:spcBef>
              <a:spcAft>
                <a:spcPts val="0"/>
              </a:spcAft>
              <a:buClr>
                <a:schemeClr val="dk1"/>
              </a:buClr>
              <a:buSzPts val="3050"/>
              <a:buFont typeface="Verdana"/>
              <a:buChar char="•"/>
            </a:pPr>
            <a:r>
              <a:rPr lang="en-US" sz="3050">
                <a:solidFill>
                  <a:schemeClr val="dk1"/>
                </a:solidFill>
                <a:latin typeface="Verdana"/>
                <a:ea typeface="Verdana"/>
                <a:cs typeface="Verdana"/>
                <a:sym typeface="Verdana"/>
              </a:rPr>
              <a:t>Definition of Texture</a:t>
            </a:r>
            <a:endParaRPr sz="3050">
              <a:solidFill>
                <a:schemeClr val="dk1"/>
              </a:solidFill>
              <a:latin typeface="Verdana"/>
              <a:ea typeface="Verdana"/>
              <a:cs typeface="Verdana"/>
              <a:sym typeface="Verdana"/>
            </a:endParaRPr>
          </a:p>
        </p:txBody>
      </p:sp>
      <p:grpSp>
        <p:nvGrpSpPr>
          <p:cNvPr id="111" name="Google Shape;111;p3"/>
          <p:cNvGrpSpPr/>
          <p:nvPr/>
        </p:nvGrpSpPr>
        <p:grpSpPr>
          <a:xfrm>
            <a:off x="352598" y="2051526"/>
            <a:ext cx="11487252" cy="1752332"/>
            <a:chOff x="309257" y="2262377"/>
            <a:chExt cx="10075278" cy="1932433"/>
          </a:xfrm>
        </p:grpSpPr>
        <p:sp>
          <p:nvSpPr>
            <p:cNvPr id="112" name="Google Shape;112;p3"/>
            <p:cNvSpPr/>
            <p:nvPr/>
          </p:nvSpPr>
          <p:spPr>
            <a:xfrm>
              <a:off x="7448225" y="2262377"/>
              <a:ext cx="671830" cy="254635"/>
            </a:xfrm>
            <a:custGeom>
              <a:avLst/>
              <a:gdLst/>
              <a:ahLst/>
              <a:cxnLst/>
              <a:rect l="l" t="t" r="r" b="b"/>
              <a:pathLst>
                <a:path w="671829" h="254635" extrusionOk="0">
                  <a:moveTo>
                    <a:pt x="671532" y="9906"/>
                  </a:moveTo>
                  <a:lnTo>
                    <a:pt x="667722" y="0"/>
                  </a:lnTo>
                  <a:lnTo>
                    <a:pt x="0" y="254508"/>
                  </a:lnTo>
                  <a:lnTo>
                    <a:pt x="29070" y="254508"/>
                  </a:lnTo>
                  <a:lnTo>
                    <a:pt x="671532" y="990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3"/>
            <p:cNvSpPr/>
            <p:nvPr/>
          </p:nvSpPr>
          <p:spPr>
            <a:xfrm>
              <a:off x="8112886" y="2262377"/>
              <a:ext cx="178307" cy="25450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3"/>
            <p:cNvSpPr/>
            <p:nvPr/>
          </p:nvSpPr>
          <p:spPr>
            <a:xfrm>
              <a:off x="8029079" y="2263901"/>
              <a:ext cx="260985" cy="253365"/>
            </a:xfrm>
            <a:custGeom>
              <a:avLst/>
              <a:gdLst/>
              <a:ahLst/>
              <a:cxnLst/>
              <a:rect l="l" t="t" r="r" b="b"/>
              <a:pathLst>
                <a:path w="260984" h="253364" extrusionOk="0">
                  <a:moveTo>
                    <a:pt x="260604" y="6858"/>
                  </a:moveTo>
                  <a:lnTo>
                    <a:pt x="252984" y="0"/>
                  </a:lnTo>
                  <a:lnTo>
                    <a:pt x="0" y="252984"/>
                  </a:lnTo>
                  <a:lnTo>
                    <a:pt x="14477" y="252984"/>
                  </a:lnTo>
                  <a:lnTo>
                    <a:pt x="260604" y="685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3"/>
            <p:cNvSpPr/>
            <p:nvPr/>
          </p:nvSpPr>
          <p:spPr>
            <a:xfrm>
              <a:off x="309257" y="2516123"/>
              <a:ext cx="10075278" cy="839724"/>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3"/>
            <p:cNvSpPr/>
            <p:nvPr/>
          </p:nvSpPr>
          <p:spPr>
            <a:xfrm>
              <a:off x="8118233" y="2516886"/>
              <a:ext cx="1427225" cy="254508"/>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3"/>
            <p:cNvSpPr/>
            <p:nvPr/>
          </p:nvSpPr>
          <p:spPr>
            <a:xfrm>
              <a:off x="6354965" y="2939033"/>
              <a:ext cx="1259586" cy="41681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3"/>
            <p:cNvSpPr/>
            <p:nvPr/>
          </p:nvSpPr>
          <p:spPr>
            <a:xfrm>
              <a:off x="6352679" y="2516898"/>
              <a:ext cx="1907539" cy="839469"/>
            </a:xfrm>
            <a:custGeom>
              <a:avLst/>
              <a:gdLst/>
              <a:ahLst/>
              <a:cxnLst/>
              <a:rect l="l" t="t" r="r" b="b"/>
              <a:pathLst>
                <a:path w="1907540" h="839470" extrusionOk="0">
                  <a:moveTo>
                    <a:pt x="1124610" y="0"/>
                  </a:moveTo>
                  <a:lnTo>
                    <a:pt x="1095540" y="0"/>
                  </a:lnTo>
                  <a:lnTo>
                    <a:pt x="0" y="417576"/>
                  </a:lnTo>
                  <a:lnTo>
                    <a:pt x="3810" y="426720"/>
                  </a:lnTo>
                  <a:lnTo>
                    <a:pt x="1124610" y="0"/>
                  </a:lnTo>
                  <a:close/>
                </a:path>
                <a:path w="1907540" h="839470" extrusionOk="0">
                  <a:moveTo>
                    <a:pt x="1690865" y="0"/>
                  </a:moveTo>
                  <a:lnTo>
                    <a:pt x="1676387" y="0"/>
                  </a:lnTo>
                  <a:lnTo>
                    <a:pt x="1258062" y="418338"/>
                  </a:lnTo>
                  <a:lnTo>
                    <a:pt x="1264920" y="425958"/>
                  </a:lnTo>
                  <a:lnTo>
                    <a:pt x="1690865" y="0"/>
                  </a:lnTo>
                  <a:close/>
                </a:path>
                <a:path w="1907540" h="839470" extrusionOk="0">
                  <a:moveTo>
                    <a:pt x="1907298" y="0"/>
                  </a:moveTo>
                  <a:lnTo>
                    <a:pt x="1896668" y="0"/>
                  </a:lnTo>
                  <a:lnTo>
                    <a:pt x="1576895" y="838962"/>
                  </a:lnTo>
                  <a:lnTo>
                    <a:pt x="1587881" y="838962"/>
                  </a:lnTo>
                  <a:lnTo>
                    <a:pt x="190729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3"/>
            <p:cNvSpPr/>
            <p:nvPr/>
          </p:nvSpPr>
          <p:spPr>
            <a:xfrm>
              <a:off x="309257" y="3355086"/>
              <a:ext cx="10075278" cy="839724"/>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0" name="Google Shape;120;p3"/>
          <p:cNvSpPr txBox="1"/>
          <p:nvPr/>
        </p:nvSpPr>
        <p:spPr>
          <a:xfrm>
            <a:off x="1123495" y="3372225"/>
            <a:ext cx="3554793" cy="486672"/>
          </a:xfrm>
          <a:prstGeom prst="rect">
            <a:avLst/>
          </a:prstGeom>
          <a:noFill/>
          <a:ln>
            <a:noFill/>
          </a:ln>
        </p:spPr>
        <p:txBody>
          <a:bodyPr spcFirstLastPara="1" wrap="square" lIns="0" tIns="17125" rIns="0" bIns="0" anchor="t" anchorCtr="0">
            <a:spAutoFit/>
          </a:bodyPr>
          <a:lstStyle/>
          <a:p>
            <a:pPr marL="389890" marR="0" lvl="0" indent="-377825" algn="l" rtl="0">
              <a:lnSpc>
                <a:spcPct val="100000"/>
              </a:lnSpc>
              <a:spcBef>
                <a:spcPts val="0"/>
              </a:spcBef>
              <a:spcAft>
                <a:spcPts val="0"/>
              </a:spcAft>
              <a:buClr>
                <a:schemeClr val="dk1"/>
              </a:buClr>
              <a:buSzPts val="3050"/>
              <a:buFont typeface="Verdana"/>
              <a:buChar char="•"/>
            </a:pPr>
            <a:r>
              <a:rPr lang="en-US" sz="3050">
                <a:solidFill>
                  <a:schemeClr val="dk1"/>
                </a:solidFill>
                <a:latin typeface="Verdana"/>
                <a:ea typeface="Verdana"/>
                <a:cs typeface="Verdana"/>
                <a:sym typeface="Verdana"/>
              </a:rPr>
              <a:t>Texture types</a:t>
            </a:r>
            <a:endParaRPr sz="3050">
              <a:solidFill>
                <a:schemeClr val="dk1"/>
              </a:solidFill>
              <a:latin typeface="Verdana"/>
              <a:ea typeface="Verdana"/>
              <a:cs typeface="Verdana"/>
              <a:sym typeface="Verdana"/>
            </a:endParaRPr>
          </a:p>
        </p:txBody>
      </p:sp>
      <p:grpSp>
        <p:nvGrpSpPr>
          <p:cNvPr id="121" name="Google Shape;121;p3"/>
          <p:cNvGrpSpPr/>
          <p:nvPr/>
        </p:nvGrpSpPr>
        <p:grpSpPr>
          <a:xfrm>
            <a:off x="352150" y="3064386"/>
            <a:ext cx="11487252" cy="3809386"/>
            <a:chOff x="309257" y="3355847"/>
            <a:chExt cx="10075278" cy="4200906"/>
          </a:xfrm>
        </p:grpSpPr>
        <p:sp>
          <p:nvSpPr>
            <p:cNvPr id="122" name="Google Shape;122;p3"/>
            <p:cNvSpPr/>
            <p:nvPr/>
          </p:nvSpPr>
          <p:spPr>
            <a:xfrm>
              <a:off x="6354965" y="3355847"/>
              <a:ext cx="1259586" cy="838962"/>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3"/>
            <p:cNvSpPr/>
            <p:nvPr/>
          </p:nvSpPr>
          <p:spPr>
            <a:xfrm>
              <a:off x="7609798" y="3355847"/>
              <a:ext cx="330835" cy="839469"/>
            </a:xfrm>
            <a:custGeom>
              <a:avLst/>
              <a:gdLst/>
              <a:ahLst/>
              <a:cxnLst/>
              <a:rect l="l" t="t" r="r" b="b"/>
              <a:pathLst>
                <a:path w="330834" h="839470" extrusionOk="0">
                  <a:moveTo>
                    <a:pt x="330770" y="0"/>
                  </a:moveTo>
                  <a:lnTo>
                    <a:pt x="319777" y="0"/>
                  </a:lnTo>
                  <a:lnTo>
                    <a:pt x="0" y="838962"/>
                  </a:lnTo>
                  <a:lnTo>
                    <a:pt x="11355" y="838962"/>
                  </a:lnTo>
                  <a:lnTo>
                    <a:pt x="33077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3"/>
            <p:cNvSpPr/>
            <p:nvPr/>
          </p:nvSpPr>
          <p:spPr>
            <a:xfrm>
              <a:off x="309257" y="4194047"/>
              <a:ext cx="10075278" cy="839724"/>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3"/>
            <p:cNvSpPr/>
            <p:nvPr/>
          </p:nvSpPr>
          <p:spPr>
            <a:xfrm>
              <a:off x="3248291" y="4450079"/>
              <a:ext cx="2014727" cy="583691"/>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3"/>
            <p:cNvSpPr/>
            <p:nvPr/>
          </p:nvSpPr>
          <p:spPr>
            <a:xfrm>
              <a:off x="561479" y="4450079"/>
              <a:ext cx="1908048" cy="583692"/>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3"/>
            <p:cNvSpPr/>
            <p:nvPr/>
          </p:nvSpPr>
          <p:spPr>
            <a:xfrm>
              <a:off x="8202053" y="4450079"/>
              <a:ext cx="2014727" cy="583692"/>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3"/>
            <p:cNvSpPr/>
            <p:nvPr/>
          </p:nvSpPr>
          <p:spPr>
            <a:xfrm>
              <a:off x="6354965" y="4194809"/>
              <a:ext cx="1259586" cy="381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3"/>
            <p:cNvSpPr/>
            <p:nvPr/>
          </p:nvSpPr>
          <p:spPr>
            <a:xfrm>
              <a:off x="7609217" y="4194809"/>
              <a:ext cx="12065" cy="5715"/>
            </a:xfrm>
            <a:custGeom>
              <a:avLst/>
              <a:gdLst/>
              <a:ahLst/>
              <a:cxnLst/>
              <a:rect l="l" t="t" r="r" b="b"/>
              <a:pathLst>
                <a:path w="12065" h="5714" extrusionOk="0">
                  <a:moveTo>
                    <a:pt x="11936" y="0"/>
                  </a:moveTo>
                  <a:lnTo>
                    <a:pt x="580" y="0"/>
                  </a:lnTo>
                  <a:lnTo>
                    <a:pt x="0" y="1524"/>
                  </a:lnTo>
                  <a:lnTo>
                    <a:pt x="9905" y="5334"/>
                  </a:lnTo>
                  <a:lnTo>
                    <a:pt x="119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3"/>
            <p:cNvSpPr/>
            <p:nvPr/>
          </p:nvSpPr>
          <p:spPr>
            <a:xfrm>
              <a:off x="5515241" y="4450079"/>
              <a:ext cx="2032254" cy="583691"/>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3"/>
            <p:cNvSpPr/>
            <p:nvPr/>
          </p:nvSpPr>
          <p:spPr>
            <a:xfrm>
              <a:off x="309257" y="5033009"/>
              <a:ext cx="10075278" cy="839724"/>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3"/>
            <p:cNvSpPr/>
            <p:nvPr/>
          </p:nvSpPr>
          <p:spPr>
            <a:xfrm>
              <a:off x="3248291" y="5033772"/>
              <a:ext cx="2014727" cy="838962"/>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3"/>
            <p:cNvSpPr/>
            <p:nvPr/>
          </p:nvSpPr>
          <p:spPr>
            <a:xfrm>
              <a:off x="561479" y="5033772"/>
              <a:ext cx="1908048" cy="838962"/>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3"/>
            <p:cNvSpPr/>
            <p:nvPr/>
          </p:nvSpPr>
          <p:spPr>
            <a:xfrm>
              <a:off x="8202053" y="5033772"/>
              <a:ext cx="2014727" cy="838962"/>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3"/>
            <p:cNvSpPr/>
            <p:nvPr/>
          </p:nvSpPr>
          <p:spPr>
            <a:xfrm>
              <a:off x="5515241" y="5033772"/>
              <a:ext cx="2032254" cy="838962"/>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3"/>
            <p:cNvSpPr/>
            <p:nvPr/>
          </p:nvSpPr>
          <p:spPr>
            <a:xfrm>
              <a:off x="309257" y="5871972"/>
              <a:ext cx="10075278" cy="839724"/>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3"/>
            <p:cNvSpPr/>
            <p:nvPr/>
          </p:nvSpPr>
          <p:spPr>
            <a:xfrm>
              <a:off x="3248291" y="5872733"/>
              <a:ext cx="2014727" cy="592836"/>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3"/>
            <p:cNvSpPr/>
            <p:nvPr/>
          </p:nvSpPr>
          <p:spPr>
            <a:xfrm>
              <a:off x="561479" y="5872733"/>
              <a:ext cx="1908048" cy="592836"/>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3"/>
            <p:cNvSpPr/>
            <p:nvPr/>
          </p:nvSpPr>
          <p:spPr>
            <a:xfrm>
              <a:off x="8202053" y="5872733"/>
              <a:ext cx="2014727" cy="592836"/>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3"/>
            <p:cNvSpPr/>
            <p:nvPr/>
          </p:nvSpPr>
          <p:spPr>
            <a:xfrm>
              <a:off x="5515241" y="5872733"/>
              <a:ext cx="2032254" cy="610362"/>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3"/>
            <p:cNvSpPr/>
            <p:nvPr/>
          </p:nvSpPr>
          <p:spPr>
            <a:xfrm>
              <a:off x="309257" y="6710933"/>
              <a:ext cx="10075278" cy="845820"/>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2" name="Google Shape;142;p3"/>
          <p:cNvSpPr txBox="1"/>
          <p:nvPr/>
        </p:nvSpPr>
        <p:spPr>
          <a:xfrm>
            <a:off x="8111169" y="6577691"/>
            <a:ext cx="587880" cy="18210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100" u="sng">
                <a:solidFill>
                  <a:srgbClr val="CCCCFF"/>
                </a:solidFill>
                <a:latin typeface="Verdana"/>
                <a:ea typeface="Verdana"/>
                <a:cs typeface="Verdana"/>
                <a:sym typeface="Verdana"/>
              </a:rPr>
              <a:t>Next &gt;</a:t>
            </a:r>
            <a:endParaRPr sz="1100">
              <a:solidFill>
                <a:schemeClr val="dk1"/>
              </a:solidFill>
              <a:latin typeface="Verdana"/>
              <a:ea typeface="Verdana"/>
              <a:cs typeface="Verdana"/>
              <a:sym typeface="Verdana"/>
            </a:endParaRPr>
          </a:p>
        </p:txBody>
      </p:sp>
      <p:sp>
        <p:nvSpPr>
          <p:cNvPr id="143" name="Google Shape;143;p3"/>
          <p:cNvSpPr txBox="1"/>
          <p:nvPr/>
        </p:nvSpPr>
        <p:spPr>
          <a:xfrm>
            <a:off x="2750730" y="6505138"/>
            <a:ext cx="677655" cy="215444"/>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None/>
            </a:pPr>
            <a:r>
              <a:rPr lang="en-US" sz="1300" u="sng">
                <a:solidFill>
                  <a:srgbClr val="CCCCFF"/>
                </a:solidFill>
                <a:latin typeface="Verdana"/>
                <a:ea typeface="Verdana"/>
                <a:cs typeface="Verdana"/>
                <a:sym typeface="Verdana"/>
              </a:rPr>
              <a:t>&lt; Prev</a:t>
            </a:r>
            <a:endParaRPr sz="1300">
              <a:solidFill>
                <a:schemeClr val="dk1"/>
              </a:solidFill>
              <a:latin typeface="Verdana"/>
              <a:ea typeface="Verdana"/>
              <a:cs typeface="Verdana"/>
              <a:sym typeface="Verdana"/>
            </a:endParaRPr>
          </a:p>
        </p:txBody>
      </p:sp>
      <p:sp>
        <p:nvSpPr>
          <p:cNvPr id="144" name="Google Shape;144;p3"/>
          <p:cNvSpPr txBox="1"/>
          <p:nvPr/>
        </p:nvSpPr>
        <p:spPr>
          <a:xfrm>
            <a:off x="931493" y="5971699"/>
            <a:ext cx="1530516" cy="35137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a:solidFill>
                  <a:schemeClr val="dk1"/>
                </a:solidFill>
                <a:latin typeface="Verdana"/>
                <a:ea typeface="Verdana"/>
                <a:cs typeface="Verdana"/>
                <a:sym typeface="Verdana"/>
              </a:rPr>
              <a:t>Synthetic</a:t>
            </a:r>
            <a:endParaRPr sz="2200">
              <a:solidFill>
                <a:schemeClr val="dk1"/>
              </a:solidFill>
              <a:latin typeface="Verdana"/>
              <a:ea typeface="Verdana"/>
              <a:cs typeface="Verdana"/>
              <a:sym typeface="Verdana"/>
            </a:endParaRPr>
          </a:p>
        </p:txBody>
      </p:sp>
      <p:sp>
        <p:nvSpPr>
          <p:cNvPr id="145" name="Google Shape;145;p3"/>
          <p:cNvSpPr txBox="1"/>
          <p:nvPr/>
        </p:nvSpPr>
        <p:spPr>
          <a:xfrm>
            <a:off x="5622075" y="5971699"/>
            <a:ext cx="1196756" cy="35137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a:solidFill>
                  <a:schemeClr val="dk1"/>
                </a:solidFill>
                <a:latin typeface="Verdana"/>
                <a:ea typeface="Verdana"/>
                <a:cs typeface="Verdana"/>
                <a:sym typeface="Verdana"/>
              </a:rPr>
              <a:t>Natural</a:t>
            </a:r>
            <a:endParaRPr sz="2200">
              <a:solidFill>
                <a:schemeClr val="dk1"/>
              </a:solidFill>
              <a:latin typeface="Verdana"/>
              <a:ea typeface="Verdana"/>
              <a:cs typeface="Verdana"/>
              <a:sym typeface="Verdana"/>
            </a:endParaRPr>
          </a:p>
        </p:txBody>
      </p:sp>
      <p:sp>
        <p:nvSpPr>
          <p:cNvPr id="146" name="Google Shape;146;p3"/>
          <p:cNvSpPr txBox="1"/>
          <p:nvPr/>
        </p:nvSpPr>
        <p:spPr>
          <a:xfrm>
            <a:off x="9642829" y="6047708"/>
            <a:ext cx="1672418" cy="35137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a:solidFill>
                  <a:schemeClr val="dk1"/>
                </a:solidFill>
                <a:latin typeface="Verdana"/>
                <a:ea typeface="Verdana"/>
                <a:cs typeface="Verdana"/>
                <a:sym typeface="Verdana"/>
              </a:rPr>
              <a:t>Stochastic</a:t>
            </a:r>
            <a:endParaRPr sz="2200">
              <a:solidFill>
                <a:schemeClr val="dk1"/>
              </a:solidFill>
              <a:latin typeface="Verdana"/>
              <a:ea typeface="Verdana"/>
              <a:cs typeface="Verdana"/>
              <a:sym typeface="Verdana"/>
            </a:endParaRPr>
          </a:p>
        </p:txBody>
      </p:sp>
      <p:sp>
        <p:nvSpPr>
          <p:cNvPr id="147" name="Google Shape;147;p3"/>
          <p:cNvSpPr/>
          <p:nvPr/>
        </p:nvSpPr>
        <p:spPr>
          <a:xfrm>
            <a:off x="359533" y="5527"/>
            <a:ext cx="11472353" cy="6840725"/>
          </a:xfrm>
          <a:custGeom>
            <a:avLst/>
            <a:gdLst/>
            <a:ahLst/>
            <a:cxnLst/>
            <a:rect l="l" t="t" r="r" b="b"/>
            <a:pathLst>
              <a:path w="10062210" h="7543800" extrusionOk="0">
                <a:moveTo>
                  <a:pt x="10062210" y="7543800"/>
                </a:moveTo>
                <a:lnTo>
                  <a:pt x="10062210" y="0"/>
                </a:lnTo>
                <a:lnTo>
                  <a:pt x="0" y="0"/>
                </a:lnTo>
                <a:lnTo>
                  <a:pt x="0" y="7543800"/>
                </a:lnTo>
                <a:lnTo>
                  <a:pt x="10062210" y="7543800"/>
                </a:lnTo>
                <a:close/>
              </a:path>
            </a:pathLst>
          </a:custGeom>
          <a:noFill/>
          <a:ln w="129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Texture Definition</a:t>
            </a:r>
            <a:endParaRPr/>
          </a:p>
        </p:txBody>
      </p:sp>
      <p:sp>
        <p:nvSpPr>
          <p:cNvPr id="172" name="Google Shape;172;p7"/>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600"/>
              <a:buChar char="•"/>
            </a:pPr>
            <a:r>
              <a:rPr lang="en-US" sz="2600" dirty="0">
                <a:latin typeface="Gill Sans MT" panose="020B0502020104020203" pitchFamily="34" charset="0"/>
                <a:ea typeface="Arial Narrow"/>
                <a:cs typeface="Arial Narrow"/>
                <a:sym typeface="Arial Narrow"/>
              </a:rPr>
              <a:t>Texture: </a:t>
            </a:r>
            <a:r>
              <a:rPr lang="en-US" sz="2600" dirty="0">
                <a:solidFill>
                  <a:schemeClr val="tx1"/>
                </a:solidFill>
                <a:latin typeface="Gill Sans MT" panose="020B0502020104020203" pitchFamily="34" charset="0"/>
                <a:ea typeface="Arial Narrow"/>
                <a:cs typeface="Arial Narrow"/>
                <a:sym typeface="Arial Narrow"/>
              </a:rPr>
              <a:t>The regular repetition of  an element or pattern on a surface.</a:t>
            </a:r>
          </a:p>
          <a:p>
            <a:pPr marL="228600" lvl="0" indent="-228600" algn="l" rtl="0">
              <a:lnSpc>
                <a:spcPct val="90000"/>
              </a:lnSpc>
              <a:spcBef>
                <a:spcPts val="0"/>
              </a:spcBef>
              <a:spcAft>
                <a:spcPts val="0"/>
              </a:spcAft>
              <a:buClr>
                <a:schemeClr val="dk1"/>
              </a:buClr>
              <a:buSzPts val="2600"/>
              <a:buChar char="•"/>
            </a:pPr>
            <a:r>
              <a:rPr lang="en-US" sz="2600" dirty="0">
                <a:solidFill>
                  <a:schemeClr val="tx1"/>
                </a:solidFill>
                <a:latin typeface="Gill Sans MT" panose="020B0502020104020203" pitchFamily="34" charset="0"/>
                <a:ea typeface="Arial Narrow"/>
                <a:cs typeface="Arial Narrow"/>
                <a:sym typeface="Arial Narrow"/>
              </a:rPr>
              <a:t>Purpose of texture analysis:</a:t>
            </a:r>
            <a:endParaRPr sz="2600" dirty="0">
              <a:solidFill>
                <a:schemeClr val="tx1"/>
              </a:solidFill>
              <a:latin typeface="Gill Sans MT" panose="020B0502020104020203" pitchFamily="34" charset="0"/>
              <a:ea typeface="Arial Narrow"/>
              <a:cs typeface="Arial Narrow"/>
              <a:sym typeface="Arial Narrow"/>
            </a:endParaRPr>
          </a:p>
          <a:p>
            <a:pPr marL="1229960" marR="2107565" lvl="6" indent="-314325" defTabSz="1095375">
              <a:lnSpc>
                <a:spcPct val="101099"/>
              </a:lnSpc>
              <a:spcBef>
                <a:spcPts val="755"/>
              </a:spcBef>
              <a:spcAft>
                <a:spcPts val="0"/>
              </a:spcAft>
              <a:buClr>
                <a:schemeClr val="dk1"/>
              </a:buClr>
              <a:buSzPts val="2600"/>
              <a:buFont typeface="Times New Roman"/>
              <a:buChar char="–"/>
              <a:tabLst>
                <a:tab pos="9601200" algn="l"/>
              </a:tabLst>
            </a:pPr>
            <a:r>
              <a:rPr lang="en-US" sz="2200" dirty="0">
                <a:solidFill>
                  <a:schemeClr val="tx1"/>
                </a:solidFill>
                <a:latin typeface="Gill Sans MT" panose="020B0502020104020203" pitchFamily="34" charset="0"/>
                <a:ea typeface="Arial Narrow"/>
                <a:cs typeface="Arial Narrow"/>
                <a:sym typeface="Arial Narrow"/>
              </a:rPr>
              <a:t>To identify different textured and non-  textured regions in image.</a:t>
            </a:r>
            <a:endParaRPr sz="2200" dirty="0">
              <a:solidFill>
                <a:schemeClr val="tx1"/>
              </a:solidFill>
              <a:latin typeface="Gill Sans MT" panose="020B0502020104020203" pitchFamily="34" charset="0"/>
              <a:ea typeface="Arial Narrow"/>
              <a:cs typeface="Arial Narrow"/>
              <a:sym typeface="Arial Narrow"/>
            </a:endParaRPr>
          </a:p>
          <a:p>
            <a:pPr marL="1082040" marR="1001394" lvl="1" indent="-314959" algn="l" rtl="0">
              <a:lnSpc>
                <a:spcPct val="101099"/>
              </a:lnSpc>
              <a:spcBef>
                <a:spcPts val="740"/>
              </a:spcBef>
              <a:spcAft>
                <a:spcPts val="0"/>
              </a:spcAft>
              <a:buClr>
                <a:schemeClr val="dk1"/>
              </a:buClr>
              <a:buSzPts val="2600"/>
              <a:buFont typeface="Times New Roman"/>
              <a:buChar char="–"/>
            </a:pPr>
            <a:r>
              <a:rPr lang="en-US" sz="2200" i="1" dirty="0">
                <a:solidFill>
                  <a:schemeClr val="tx1"/>
                </a:solidFill>
                <a:latin typeface="Gill Sans MT" panose="020B0502020104020203" pitchFamily="34" charset="0"/>
                <a:ea typeface="Arial Narrow"/>
                <a:cs typeface="Arial Narrow"/>
                <a:sym typeface="Arial Narrow"/>
              </a:rPr>
              <a:t>To classify/segment different texture regions in an </a:t>
            </a:r>
            <a:r>
              <a:rPr lang="en-US" sz="2200" i="1" dirty="0">
                <a:latin typeface="Gill Sans MT" panose="020B0502020104020203" pitchFamily="34" charset="0"/>
                <a:ea typeface="Arial Narrow"/>
                <a:cs typeface="Arial Narrow"/>
                <a:sym typeface="Arial Narrow"/>
              </a:rPr>
              <a:t>image.</a:t>
            </a:r>
            <a:endParaRPr sz="2200" dirty="0">
              <a:latin typeface="Gill Sans MT" panose="020B0502020104020203" pitchFamily="34" charset="0"/>
              <a:ea typeface="Arial Narrow"/>
              <a:cs typeface="Arial Narrow"/>
              <a:sym typeface="Arial Narrow"/>
            </a:endParaRPr>
          </a:p>
          <a:p>
            <a:pPr marL="228600" lvl="0" indent="-228600" algn="l" rtl="0">
              <a:lnSpc>
                <a:spcPct val="90000"/>
              </a:lnSpc>
              <a:spcBef>
                <a:spcPts val="1000"/>
              </a:spcBef>
              <a:spcAft>
                <a:spcPts val="0"/>
              </a:spcAft>
              <a:buClr>
                <a:schemeClr val="dk1"/>
              </a:buClr>
              <a:buSzPts val="2600"/>
              <a:buChar char="•"/>
            </a:pPr>
            <a:r>
              <a:rPr lang="en-US" sz="2600" i="1" dirty="0">
                <a:solidFill>
                  <a:schemeClr val="tx1"/>
                </a:solidFill>
                <a:latin typeface="Gill Sans MT" panose="020B0502020104020203" pitchFamily="34" charset="0"/>
                <a:ea typeface="Arial Narrow"/>
                <a:cs typeface="Arial Narrow"/>
                <a:sym typeface="Arial Narrow"/>
              </a:rPr>
              <a:t>To extract boundaries between major texture  regions</a:t>
            </a:r>
            <a:endParaRPr dirty="0">
              <a:solidFill>
                <a:schemeClr val="tx1"/>
              </a:solidFill>
              <a:latin typeface="Gill Sans MT" panose="020B0502020104020203" pitchFamily="34" charset="0"/>
            </a:endParaRPr>
          </a:p>
          <a:p>
            <a:pPr marL="1082040" lvl="1" indent="-314959" algn="l" rtl="0">
              <a:lnSpc>
                <a:spcPct val="100000"/>
              </a:lnSpc>
              <a:spcBef>
                <a:spcPts val="785"/>
              </a:spcBef>
              <a:spcAft>
                <a:spcPts val="0"/>
              </a:spcAft>
              <a:buClr>
                <a:schemeClr val="dk1"/>
              </a:buClr>
              <a:buSzPts val="2600"/>
              <a:buFont typeface="Times New Roman"/>
              <a:buChar char="–"/>
            </a:pPr>
            <a:r>
              <a:rPr lang="en-US" sz="2600" dirty="0">
                <a:solidFill>
                  <a:schemeClr val="tx1"/>
                </a:solidFill>
                <a:latin typeface="Gill Sans MT" panose="020B0502020104020203" pitchFamily="34" charset="0"/>
                <a:ea typeface="Arial Narrow"/>
                <a:cs typeface="Arial Narrow"/>
                <a:sym typeface="Arial Narrow"/>
              </a:rPr>
              <a:t>To describe the </a:t>
            </a:r>
            <a:r>
              <a:rPr lang="en-US" sz="2600" dirty="0" err="1">
                <a:solidFill>
                  <a:schemeClr val="tx1"/>
                </a:solidFill>
                <a:latin typeface="Gill Sans MT" panose="020B0502020104020203" pitchFamily="34" charset="0"/>
                <a:ea typeface="Arial Narrow"/>
                <a:cs typeface="Arial Narrow"/>
                <a:sym typeface="Arial Narrow"/>
              </a:rPr>
              <a:t>texel</a:t>
            </a:r>
            <a:r>
              <a:rPr lang="en-US" sz="2600" dirty="0">
                <a:solidFill>
                  <a:schemeClr val="tx1"/>
                </a:solidFill>
                <a:latin typeface="Gill Sans MT" panose="020B0502020104020203" pitchFamily="34" charset="0"/>
                <a:ea typeface="Arial Narrow"/>
                <a:cs typeface="Arial Narrow"/>
                <a:sym typeface="Arial Narrow"/>
              </a:rPr>
              <a:t> unit.</a:t>
            </a:r>
            <a:endParaRPr sz="2600" dirty="0">
              <a:solidFill>
                <a:schemeClr val="tx1"/>
              </a:solidFill>
              <a:latin typeface="Gill Sans MT" panose="020B0502020104020203" pitchFamily="34" charset="0"/>
              <a:ea typeface="Arial Narrow"/>
              <a:cs typeface="Arial Narrow"/>
              <a:sym typeface="Arial Narrow"/>
            </a:endParaRPr>
          </a:p>
          <a:p>
            <a:pPr marL="1179830" lvl="1" indent="-412750" algn="l" rtl="0">
              <a:lnSpc>
                <a:spcPct val="100000"/>
              </a:lnSpc>
              <a:spcBef>
                <a:spcPts val="780"/>
              </a:spcBef>
              <a:spcAft>
                <a:spcPts val="0"/>
              </a:spcAft>
              <a:buClr>
                <a:srgbClr val="00FFFF"/>
              </a:buClr>
              <a:buSzPts val="2600"/>
              <a:buFont typeface="Times New Roman"/>
              <a:buChar char="–"/>
            </a:pPr>
            <a:r>
              <a:rPr lang="en-US" sz="2600" dirty="0">
                <a:solidFill>
                  <a:schemeClr val="tx1"/>
                </a:solidFill>
                <a:latin typeface="Gill Sans MT" panose="020B0502020104020203" pitchFamily="34" charset="0"/>
                <a:ea typeface="Arial Narrow"/>
                <a:cs typeface="Arial Narrow"/>
                <a:sym typeface="Arial Narrow"/>
              </a:rPr>
              <a:t>3-D shape from texture</a:t>
            </a:r>
            <a:endParaRPr sz="2600" dirty="0">
              <a:solidFill>
                <a:schemeClr val="tx1"/>
              </a:solidFill>
              <a:latin typeface="Gill Sans MT" panose="020B0502020104020203" pitchFamily="34" charset="0"/>
              <a:ea typeface="Arial Narrow"/>
              <a:cs typeface="Arial Narrow"/>
              <a:sym typeface="Arial Narrow"/>
            </a:endParaRPr>
          </a:p>
          <a:p>
            <a:pPr marL="228600" lvl="0" indent="-63500" algn="l" rtl="0">
              <a:lnSpc>
                <a:spcPct val="90000"/>
              </a:lnSpc>
              <a:spcBef>
                <a:spcPts val="1000"/>
              </a:spcBef>
              <a:spcAft>
                <a:spcPts val="0"/>
              </a:spcAft>
              <a:buClr>
                <a:schemeClr val="dk1"/>
              </a:buClr>
              <a:buSzPts val="2600"/>
              <a:buNone/>
            </a:pPr>
            <a:endParaRPr sz="2600" dirty="0">
              <a:latin typeface="Arial Narrow"/>
              <a:ea typeface="Arial Narrow"/>
              <a:cs typeface="Arial Narrow"/>
              <a:sym typeface="Arial Narrow"/>
            </a:endParaRPr>
          </a:p>
        </p:txBody>
      </p:sp>
    </p:spTree>
    <p:extLst>
      <p:ext uri="{BB962C8B-B14F-4D97-AF65-F5344CB8AC3E}">
        <p14:creationId xmlns:p14="http://schemas.microsoft.com/office/powerpoint/2010/main" val="94584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4"/>
          <p:cNvSpPr txBox="1">
            <a:spLocks noGrp="1"/>
          </p:cNvSpPr>
          <p:nvPr>
            <p:ph type="title"/>
          </p:nvPr>
        </p:nvSpPr>
        <p:spPr>
          <a:xfrm>
            <a:off x="838200" y="365125"/>
            <a:ext cx="10515600" cy="756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Narrow"/>
              <a:buNone/>
            </a:pPr>
            <a:r>
              <a:rPr lang="en-US" sz="4000" dirty="0">
                <a:latin typeface="Arial Narrow"/>
                <a:ea typeface="Arial Narrow"/>
                <a:cs typeface="Arial Narrow"/>
                <a:sym typeface="Arial Narrow"/>
              </a:rPr>
              <a:t>Texture</a:t>
            </a:r>
            <a:endParaRPr dirty="0"/>
          </a:p>
        </p:txBody>
      </p:sp>
      <p:sp>
        <p:nvSpPr>
          <p:cNvPr id="153" name="Google Shape;153;p4"/>
          <p:cNvSpPr txBox="1">
            <a:spLocks noGrp="1"/>
          </p:cNvSpPr>
          <p:nvPr>
            <p:ph sz="half" idx="1"/>
          </p:nvPr>
        </p:nvSpPr>
        <p:spPr>
          <a:xfrm>
            <a:off x="433137" y="1846264"/>
            <a:ext cx="6759943" cy="4565276"/>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ct val="100000"/>
              <a:buChar char="•"/>
            </a:pPr>
            <a:r>
              <a:rPr lang="en-US" sz="2400" dirty="0">
                <a:latin typeface="Gill Sans MT" panose="020B0502020104020203" pitchFamily="34" charset="0"/>
                <a:ea typeface="Arial Narrow"/>
                <a:cs typeface="Arial Narrow"/>
                <a:sym typeface="Arial Narrow"/>
              </a:rPr>
              <a:t>Texture is actually a very unclear concept, often </a:t>
            </a:r>
            <a:r>
              <a:rPr lang="en-US" sz="2400" i="1" dirty="0">
                <a:solidFill>
                  <a:srgbClr val="FF0000"/>
                </a:solidFill>
                <a:latin typeface="Gill Sans MT" panose="020B0502020104020203" pitchFamily="34" charset="0"/>
                <a:ea typeface="Arial Narrow"/>
                <a:cs typeface="Arial Narrow"/>
                <a:sym typeface="Arial Narrow"/>
              </a:rPr>
              <a:t>attributed to human perception</a:t>
            </a:r>
            <a:r>
              <a:rPr lang="en-US" sz="2400" i="1" dirty="0">
                <a:latin typeface="Gill Sans MT" panose="020B0502020104020203" pitchFamily="34" charset="0"/>
                <a:ea typeface="Arial Narrow"/>
                <a:cs typeface="Arial Narrow"/>
                <a:sym typeface="Arial Narrow"/>
              </a:rPr>
              <a:t>, as either the feel or the appearance of (woven) fabric. </a:t>
            </a:r>
            <a:endParaRPr sz="2400" i="1" dirty="0">
              <a:latin typeface="Gill Sans MT" panose="020B0502020104020203" pitchFamily="34" charset="0"/>
              <a:ea typeface="Arial Narrow"/>
              <a:cs typeface="Arial Narrow"/>
              <a:sym typeface="Arial Narrow"/>
            </a:endParaRPr>
          </a:p>
          <a:p>
            <a:pPr marL="228600" lvl="0" indent="-228600" algn="just" rtl="0">
              <a:lnSpc>
                <a:spcPct val="90000"/>
              </a:lnSpc>
              <a:spcBef>
                <a:spcPts val="1000"/>
              </a:spcBef>
              <a:spcAft>
                <a:spcPts val="0"/>
              </a:spcAft>
              <a:buClr>
                <a:schemeClr val="dk1"/>
              </a:buClr>
              <a:buSzPct val="100000"/>
              <a:buChar char="•"/>
            </a:pPr>
            <a:r>
              <a:rPr lang="en-US" sz="2400" i="1" dirty="0">
                <a:latin typeface="Gill Sans MT" panose="020B0502020104020203" pitchFamily="34" charset="0"/>
                <a:ea typeface="Arial Narrow"/>
                <a:cs typeface="Arial Narrow"/>
                <a:sym typeface="Arial Narrow"/>
              </a:rPr>
              <a:t>Everyone has their own interpretation as to the nature of texture; </a:t>
            </a:r>
            <a:r>
              <a:rPr lang="en-US" sz="2400" i="1" dirty="0">
                <a:solidFill>
                  <a:srgbClr val="FF0000"/>
                </a:solidFill>
                <a:latin typeface="Gill Sans MT" panose="020B0502020104020203" pitchFamily="34" charset="0"/>
                <a:ea typeface="Arial Narrow"/>
                <a:cs typeface="Arial Narrow"/>
                <a:sym typeface="Arial Narrow"/>
              </a:rPr>
              <a:t>there is no mathematical definition for texture. </a:t>
            </a:r>
            <a:endParaRPr sz="2400" i="1" dirty="0">
              <a:solidFill>
                <a:srgbClr val="FF0000"/>
              </a:solidFill>
              <a:latin typeface="Gill Sans MT" panose="020B0502020104020203" pitchFamily="34" charset="0"/>
              <a:ea typeface="Arial Narrow"/>
              <a:cs typeface="Arial Narrow"/>
              <a:sym typeface="Arial Narrow"/>
            </a:endParaRPr>
          </a:p>
          <a:p>
            <a:pPr marL="228600" lvl="0" indent="-228600" algn="just" rtl="0">
              <a:lnSpc>
                <a:spcPct val="90000"/>
              </a:lnSpc>
              <a:spcBef>
                <a:spcPts val="1000"/>
              </a:spcBef>
              <a:spcAft>
                <a:spcPts val="0"/>
              </a:spcAft>
              <a:buClr>
                <a:schemeClr val="dk1"/>
              </a:buClr>
              <a:buSzPct val="100000"/>
              <a:buChar char="•"/>
            </a:pPr>
            <a:r>
              <a:rPr lang="en-US" sz="2400" i="1" dirty="0">
                <a:latin typeface="Gill Sans MT" panose="020B0502020104020203" pitchFamily="34" charset="0"/>
                <a:ea typeface="Arial Narrow"/>
                <a:cs typeface="Arial Narrow"/>
                <a:sym typeface="Arial Narrow"/>
              </a:rPr>
              <a:t>In textile --🡪</a:t>
            </a:r>
            <a:r>
              <a:rPr lang="en-US" sz="2400" i="1" dirty="0">
                <a:solidFill>
                  <a:srgbClr val="FF0000"/>
                </a:solidFill>
                <a:latin typeface="Gill Sans MT" panose="020B0502020104020203" pitchFamily="34" charset="0"/>
                <a:ea typeface="Arial Narrow"/>
                <a:cs typeface="Arial Narrow"/>
                <a:sym typeface="Arial Narrow"/>
              </a:rPr>
              <a:t>arrangement of threads. </a:t>
            </a:r>
            <a:endParaRPr sz="2400" i="1" dirty="0">
              <a:latin typeface="Gill Sans MT" panose="020B0502020104020203" pitchFamily="34" charset="0"/>
            </a:endParaRPr>
          </a:p>
          <a:p>
            <a:pPr marL="228600" lvl="0" indent="-228600" algn="just" rtl="0">
              <a:lnSpc>
                <a:spcPct val="90000"/>
              </a:lnSpc>
              <a:spcBef>
                <a:spcPts val="1000"/>
              </a:spcBef>
              <a:spcAft>
                <a:spcPts val="0"/>
              </a:spcAft>
              <a:buClr>
                <a:schemeClr val="dk1"/>
              </a:buClr>
              <a:buSzPct val="100000"/>
              <a:buChar char="•"/>
            </a:pPr>
            <a:r>
              <a:rPr lang="en-US" sz="2400" i="1" dirty="0">
                <a:latin typeface="Gill Sans MT" panose="020B0502020104020203" pitchFamily="34" charset="0"/>
                <a:ea typeface="Arial Narrow"/>
                <a:cs typeface="Arial Narrow"/>
                <a:sym typeface="Arial Narrow"/>
              </a:rPr>
              <a:t>characteristic feel - arrangement of small constituent parts, perceived structure, (of skin, </a:t>
            </a:r>
            <a:r>
              <a:rPr lang="en-US" sz="2400" i="1" dirty="0" err="1">
                <a:latin typeface="Gill Sans MT" panose="020B0502020104020203" pitchFamily="34" charset="0"/>
                <a:ea typeface="Arial Narrow"/>
                <a:cs typeface="Arial Narrow"/>
                <a:sym typeface="Arial Narrow"/>
              </a:rPr>
              <a:t>rock,soil</a:t>
            </a:r>
            <a:r>
              <a:rPr lang="en-US" sz="2400" i="1" dirty="0">
                <a:latin typeface="Gill Sans MT" panose="020B0502020104020203" pitchFamily="34" charset="0"/>
                <a:ea typeface="Arial Narrow"/>
                <a:cs typeface="Arial Narrow"/>
                <a:sym typeface="Arial Narrow"/>
              </a:rPr>
              <a:t>, organic tissue, literary work, etc.)</a:t>
            </a:r>
            <a:endParaRPr sz="2400" i="1" dirty="0">
              <a:latin typeface="Gill Sans MT" panose="020B0502020104020203" pitchFamily="34" charset="0"/>
              <a:ea typeface="Arial Narrow"/>
              <a:cs typeface="Arial Narrow"/>
              <a:sym typeface="Arial Narrow"/>
            </a:endParaRPr>
          </a:p>
          <a:p>
            <a:pPr marL="228600" lvl="0" indent="-228600" algn="just" rtl="0">
              <a:lnSpc>
                <a:spcPct val="90000"/>
              </a:lnSpc>
              <a:spcBef>
                <a:spcPts val="1000"/>
              </a:spcBef>
              <a:spcAft>
                <a:spcPts val="0"/>
              </a:spcAft>
              <a:buClr>
                <a:schemeClr val="dk1"/>
              </a:buClr>
              <a:buSzPct val="100000"/>
              <a:buChar char="•"/>
            </a:pPr>
            <a:r>
              <a:rPr lang="en-US" sz="2400" i="1" dirty="0">
                <a:latin typeface="Gill Sans MT" panose="020B0502020104020203" pitchFamily="34" charset="0"/>
                <a:ea typeface="Arial Narrow"/>
                <a:cs typeface="Arial Narrow"/>
                <a:sym typeface="Arial Narrow"/>
              </a:rPr>
              <a:t>Representation of structure </a:t>
            </a:r>
            <a:r>
              <a:rPr lang="en-US" sz="2400" dirty="0">
                <a:latin typeface="Gill Sans MT" panose="020B0502020104020203" pitchFamily="34" charset="0"/>
                <a:ea typeface="Arial Narrow"/>
                <a:cs typeface="Arial Narrow"/>
                <a:sym typeface="Arial Narrow"/>
              </a:rPr>
              <a:t>and detail of objects in art .</a:t>
            </a:r>
            <a:endParaRPr sz="2400" dirty="0">
              <a:latin typeface="Gill Sans MT" panose="020B0502020104020203" pitchFamily="34" charset="0"/>
              <a:ea typeface="Arial Narrow"/>
              <a:cs typeface="Arial Narrow"/>
              <a:sym typeface="Arial Narrow"/>
            </a:endParaRPr>
          </a:p>
        </p:txBody>
      </p:sp>
      <p:pic>
        <p:nvPicPr>
          <p:cNvPr id="154" name="Google Shape;154;p4"/>
          <p:cNvPicPr preferRelativeResize="0">
            <a:picLocks noGrp="1"/>
          </p:cNvPicPr>
          <p:nvPr>
            <p:ph sz="half" idx="2"/>
          </p:nvPr>
        </p:nvPicPr>
        <p:blipFill rotWithShape="1">
          <a:blip r:embed="rId3">
            <a:alphaModFix/>
          </a:blip>
          <a:stretch/>
        </p:blipFill>
        <p:spPr>
          <a:xfrm>
            <a:off x="7327231" y="1846264"/>
            <a:ext cx="4345205" cy="3940926"/>
          </a:xfrm>
          <a:prstGeom prst="rect">
            <a:avLst/>
          </a:prstGeom>
          <a:noFill/>
          <a:ln>
            <a:noFill/>
          </a:ln>
        </p:spPr>
      </p:pic>
    </p:spTree>
  </p:cSld>
  <p:clrMapOvr>
    <a:masterClrMapping/>
  </p:clrMapOvr>
</p:sld>
</file>

<file path=ppt/theme/theme1.xml><?xml version="1.0" encoding="utf-8"?>
<a:theme xmlns:a="http://schemas.openxmlformats.org/drawingml/2006/main" name="Retrospec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665</TotalTime>
  <Words>1590</Words>
  <Application>Microsoft Office PowerPoint</Application>
  <PresentationFormat>Widescreen</PresentationFormat>
  <Paragraphs>134</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Gill Sans MT</vt:lpstr>
      <vt:lpstr>Times New Roman</vt:lpstr>
      <vt:lpstr>Verdana</vt:lpstr>
      <vt:lpstr>Arial</vt:lpstr>
      <vt:lpstr>Calibri</vt:lpstr>
      <vt:lpstr>EB Garamond</vt:lpstr>
      <vt:lpstr>Calibri Light</vt:lpstr>
      <vt:lpstr>Arial Narrow</vt:lpstr>
      <vt:lpstr>Wingdings</vt:lpstr>
      <vt:lpstr>Retrospect</vt:lpstr>
      <vt:lpstr>18ECE340T- MACHINE PERCEPTION WITH COGNITION</vt:lpstr>
      <vt:lpstr>Texture </vt:lpstr>
      <vt:lpstr>Texture </vt:lpstr>
      <vt:lpstr>Texture </vt:lpstr>
      <vt:lpstr>Texture </vt:lpstr>
      <vt:lpstr>Representing Textures </vt:lpstr>
      <vt:lpstr>Texture Types</vt:lpstr>
      <vt:lpstr>Texture Definition</vt:lpstr>
      <vt:lpstr>Texture</vt:lpstr>
      <vt:lpstr>Texture</vt:lpstr>
      <vt:lpstr>Texture Characterization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18ECE340T- MACHINE PERCEPTION WITH COGNITION</dc:title>
  <dc:creator>girihanshi1@gmail.com</dc:creator>
  <cp:lastModifiedBy>Susila M</cp:lastModifiedBy>
  <cp:revision>9</cp:revision>
  <dcterms:created xsi:type="dcterms:W3CDTF">2020-08-01T16:23:03Z</dcterms:created>
  <dcterms:modified xsi:type="dcterms:W3CDTF">2022-09-18T06:09:24Z</dcterms:modified>
</cp:coreProperties>
</file>